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1"/>
  </p:sldMasterIdLst>
  <p:notesMasterIdLst>
    <p:notesMasterId r:id="rId21"/>
  </p:notesMasterIdLst>
  <p:handoutMasterIdLst>
    <p:handoutMasterId r:id="rId22"/>
  </p:handoutMasterIdLst>
  <p:sldIdLst>
    <p:sldId id="410" r:id="rId2"/>
    <p:sldId id="394" r:id="rId3"/>
    <p:sldId id="403" r:id="rId4"/>
    <p:sldId id="386" r:id="rId5"/>
    <p:sldId id="382" r:id="rId6"/>
    <p:sldId id="387" r:id="rId7"/>
    <p:sldId id="409" r:id="rId8"/>
    <p:sldId id="411" r:id="rId9"/>
    <p:sldId id="408" r:id="rId10"/>
    <p:sldId id="407" r:id="rId11"/>
    <p:sldId id="398" r:id="rId12"/>
    <p:sldId id="396" r:id="rId13"/>
    <p:sldId id="401" r:id="rId14"/>
    <p:sldId id="404" r:id="rId15"/>
    <p:sldId id="405" r:id="rId16"/>
    <p:sldId id="400" r:id="rId17"/>
    <p:sldId id="395" r:id="rId18"/>
    <p:sldId id="393" r:id="rId19"/>
    <p:sldId id="406" r:id="rId20"/>
  </p:sldIdLst>
  <p:sldSz cx="9144000" cy="6858000" type="screen4x3"/>
  <p:notesSz cx="6797675" cy="9926638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orient="horz" pos="3127">
          <p15:clr>
            <a:srgbClr val="A4A3A4"/>
          </p15:clr>
        </p15:guide>
        <p15:guide id="3" pos="2208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5D3DC"/>
    <a:srgbClr val="4299B5"/>
    <a:srgbClr val="1188A6"/>
    <a:srgbClr val="C9C2FA"/>
    <a:srgbClr val="00C200"/>
    <a:srgbClr val="DCDAA3"/>
    <a:srgbClr val="00A100"/>
    <a:srgbClr val="1F5FA0"/>
    <a:srgbClr val="1F5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32" autoAdjust="0"/>
    <p:restoredTop sz="94722" autoAdjust="0"/>
  </p:normalViewPr>
  <p:slideViewPr>
    <p:cSldViewPr snapToGrid="0" snapToObjects="1">
      <p:cViewPr varScale="1">
        <p:scale>
          <a:sx n="110" d="100"/>
          <a:sy n="110" d="100"/>
        </p:scale>
        <p:origin x="199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1830" y="42"/>
      </p:cViewPr>
      <p:guideLst>
        <p:guide orient="horz" pos="2928"/>
        <p:guide orient="horz" pos="3127"/>
        <p:guide pos="2208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292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591DF32-D5CD-4047-B4A6-1126E3F26CF8}" type="datetimeFigureOut">
              <a:rPr lang="ru-RU"/>
              <a:pPr>
                <a:defRPr/>
              </a:pPr>
              <a:t>06.05.2016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292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F324D6A-8159-4836-A643-E5C54713C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544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292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292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3E82881-8FED-4DCA-9124-51E5B64CB6C9}" type="datetimeFigureOut">
              <a:rPr lang="en-US"/>
              <a:pPr>
                <a:defRPr/>
              </a:pPr>
              <a:t>5/6/2016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16463"/>
            <a:ext cx="5435600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292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292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F5590EE-D749-4DEB-B3CF-AB4219FD52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108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0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6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9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AB2669D6-2F36-45F0-BFA9-07F71A8B7D2D}" type="slidenum">
              <a:rPr lang="en-US"/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22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uk-UA" smtClean="0"/>
              <a:t>Максим Нефьодов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44D0BAE3-2DD9-4544-9B30-4CD73B934131}" type="slidenum">
              <a:rPr lang="en-US"/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86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590EE-D749-4DEB-B3CF-AB4219FD523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363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І етап</a:t>
            </a:r>
          </a:p>
          <a:p>
            <a:r>
              <a:rPr lang="uk-UA" dirty="0" smtClean="0"/>
              <a:t>1. Строк</a:t>
            </a:r>
            <a:r>
              <a:rPr lang="uk-UA" baseline="0" dirty="0" smtClean="0"/>
              <a:t> подання тендерних пропозицій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повинен бути меншим, ніж 30 днів з дня оприлюднення оголошення про проведення конкурентного діалогу.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2.Усіх</a:t>
            </a:r>
            <a:r>
              <a:rPr lang="uk-U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кого не відхилили запрошують на 2 етап, але не менше 3 учасників.</a:t>
            </a:r>
          </a:p>
          <a:p>
            <a:r>
              <a:rPr lang="uk-U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ІІ Етап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Замовник проводить переговори з кожним окремо, а також додатково можуть проводитися спільні зустрічі з усіма учасниками</a:t>
            </a:r>
            <a:endParaRPr lang="uk-UA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Замовник проводить переговори з кожним окремо, а також додатково можуть проводитися спільні зустрічі з усіма учасниками.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менше 15 днів для подання</a:t>
            </a:r>
            <a:r>
              <a:rPr lang="uk-U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пропозицій з дня отримання запрошення.</a:t>
            </a:r>
          </a:p>
          <a:p>
            <a:r>
              <a:rPr lang="uk-U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Далі – як відкриті торги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3A4E8-ECCE-F34F-9EED-41308871B09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697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3DAEA-8064-42E5-8469-BA6F5F851B0E}" type="datetime1">
              <a:rPr lang="en-US"/>
              <a:pPr>
                <a:defRPr/>
              </a:pPr>
              <a:t>5/6/2016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EE915-9445-4B4F-A133-3DCEDBD548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6FB0C-49DF-4813-81AF-BF8E9648371E}" type="datetime1">
              <a:rPr lang="en-US"/>
              <a:pPr>
                <a:defRPr/>
              </a:pPr>
              <a:t>5/6/2016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4C387-A1B5-4E35-8650-43D7E8FC2B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56C1A-C293-489A-B869-FDB60C84BC4A}" type="datetime1">
              <a:rPr lang="en-US"/>
              <a:pPr>
                <a:defRPr/>
              </a:pPr>
              <a:t>5/6/2016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C65F9-CF6C-4EB5-8937-DE54233DAE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711" y="234884"/>
            <a:ext cx="8548577" cy="6184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C9688-802E-4380-980E-8D453F0A88BF}" type="datetime1">
              <a:rPr lang="en-US"/>
              <a:pPr>
                <a:defRPr/>
              </a:pPr>
              <a:t>5/6/2016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A97C4-8778-4FE4-BF59-174D8958CC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38113" y="274638"/>
            <a:ext cx="854868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 defTabSz="914292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E4333D-ED88-4976-9A60-2BA9BD8E945F}" type="datetime1">
              <a:rPr lang="en-US"/>
              <a:pPr>
                <a:defRPr/>
              </a:pPr>
              <a:t>5/6/2016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 defTabSz="914292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07163"/>
            <a:ext cx="2133600" cy="214312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 defTabSz="914292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DB7AA025-78D4-4F22-8164-41E3459A7E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298450" y="820738"/>
            <a:ext cx="8547100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Объект 23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264525" y="80963"/>
            <a:ext cx="7874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78" r:id="rId2"/>
    <p:sldLayoutId id="2147483977" r:id="rId3"/>
    <p:sldLayoutId id="2147483976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5613" rtl="0" fontAlgn="base">
        <a:spcBef>
          <a:spcPct val="0"/>
        </a:spcBef>
        <a:spcAft>
          <a:spcPct val="0"/>
        </a:spcAft>
        <a:defRPr sz="2800" b="1" kern="1200">
          <a:solidFill>
            <a:srgbClr val="1F5FA0"/>
          </a:solidFill>
          <a:latin typeface="Tahoma" pitchFamily="34" charset="0"/>
          <a:ea typeface="+mj-ea"/>
          <a:cs typeface="Tahoma" pitchFamily="34" charset="0"/>
        </a:defRPr>
      </a:lvl1pPr>
      <a:lvl2pPr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2pPr>
      <a:lvl3pPr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3pPr>
      <a:lvl4pPr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4pPr>
      <a:lvl5pPr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5pPr>
      <a:lvl6pPr marL="457200"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6pPr>
      <a:lvl7pPr marL="914400"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7pPr>
      <a:lvl8pPr marL="1371600"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8pPr>
      <a:lvl9pPr marL="1828800" algn="l" defTabSz="455613" rtl="0" fontAlgn="base">
        <a:spcBef>
          <a:spcPct val="0"/>
        </a:spcBef>
        <a:spcAft>
          <a:spcPct val="0"/>
        </a:spcAft>
        <a:defRPr sz="2800" b="1">
          <a:solidFill>
            <a:srgbClr val="1F5FA0"/>
          </a:solidFill>
          <a:latin typeface="Tahoma" pitchFamily="34" charset="0"/>
          <a:cs typeface="Tahoma" pitchFamily="34" charset="0"/>
        </a:defRPr>
      </a:lvl9pPr>
    </p:titleStyle>
    <p:bodyStyle>
      <a:lvl1pPr marL="341313" indent="-341313" algn="l" defTabSz="455613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5613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5613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455613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455613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4" indent="-228574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0" indent="-228574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6" indent="-228574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6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2135"/>
            <a:ext cx="9144000" cy="6858000"/>
            <a:chOff x="1477168" y="637382"/>
            <a:chExt cx="6722920" cy="4289092"/>
          </a:xfrm>
          <a:solidFill>
            <a:schemeClr val="bg1"/>
          </a:solidFill>
        </p:grpSpPr>
        <p:sp>
          <p:nvSpPr>
            <p:cNvPr id="11" name="Прямоугольник 10"/>
            <p:cNvSpPr/>
            <p:nvPr/>
          </p:nvSpPr>
          <p:spPr>
            <a:xfrm>
              <a:off x="1477168" y="637382"/>
              <a:ext cx="6722920" cy="4289092"/>
            </a:xfrm>
            <a:prstGeom prst="rect">
              <a:avLst/>
            </a:prstGeom>
            <a:grpFill/>
            <a:ln>
              <a:solidFill>
                <a:srgbClr val="FFF2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18509" y="3651370"/>
              <a:ext cx="3323657" cy="11164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2200" u="sng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Служба п</a:t>
              </a:r>
              <a:r>
                <a:rPr lang="uk-UA" sz="2200" u="sng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і</a:t>
              </a:r>
              <a:r>
                <a:rPr lang="ru-RU" sz="2200" u="sng" dirty="0" err="1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дтримки</a:t>
              </a:r>
              <a:endParaRPr lang="en-US" sz="2200" u="sng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en-US" sz="2200" i="1" u="sng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</a:t>
              </a:r>
              <a:endParaRPr lang="ru-RU" sz="2200" i="1" u="sng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ru-RU" sz="2200" i="1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Тел.+38 044 489 32 </a:t>
              </a:r>
              <a:r>
                <a:rPr lang="ru-RU" sz="2200" i="1" dirty="0" smtClean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21</a:t>
              </a:r>
            </a:p>
            <a:p>
              <a:endParaRPr lang="en-US" sz="2200" i="1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en-US" sz="2200" i="1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E-mail: support@public-bid.com.ua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808296" y="6104282"/>
            <a:ext cx="3381876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21" i="1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www.public-bid.com.ua</a:t>
            </a:r>
            <a:endParaRPr lang="ru-RU" sz="2421" i="1" dirty="0">
              <a:solidFill>
                <a:schemeClr val="accent4">
                  <a:lumMod val="7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6703" y="778418"/>
            <a:ext cx="7190593" cy="42639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07" y="241522"/>
            <a:ext cx="3248695" cy="77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8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8195" name="Рисунок 24"/>
          <p:cNvPicPr>
            <a:picLocks noChangeAspect="1"/>
          </p:cNvPicPr>
          <p:nvPr/>
        </p:nvPicPr>
        <p:blipFill>
          <a:blip r:embed="rId3"/>
          <a:srcRect l="45062" t="31389" r="37531" b="30347"/>
          <a:stretch>
            <a:fillRect/>
          </a:stretch>
        </p:blipFill>
        <p:spPr bwMode="auto">
          <a:xfrm>
            <a:off x="7516813" y="1557338"/>
            <a:ext cx="147955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Объект 2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255588"/>
            <a:ext cx="1579563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9621" y="2367171"/>
            <a:ext cx="7247433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tabLst>
                <a:tab pos="8872538" algn="l"/>
              </a:tabLst>
              <a:defRPr/>
            </a:pPr>
            <a:r>
              <a:rPr lang="uk-UA" alt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Закон України </a:t>
            </a:r>
            <a:endParaRPr lang="en-US" altLang="uk-UA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tabLst>
                <a:tab pos="8872538" algn="l"/>
              </a:tabLst>
              <a:defRPr/>
            </a:pPr>
            <a:r>
              <a:rPr lang="uk-UA" alt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«Про публічні закупівлі»</a:t>
            </a: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tabLst>
                <a:tab pos="8872538" algn="l"/>
              </a:tabLst>
              <a:defRPr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№922-19</a:t>
            </a:r>
            <a:endParaRPr lang="uk-UA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66863" y="6488113"/>
            <a:ext cx="45529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Рекомендовано </a:t>
            </a:r>
            <a:r>
              <a:rPr lang="uk-UA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дивитися у режимі анімації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194" y="150554"/>
            <a:ext cx="2339731" cy="138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304800" y="184150"/>
            <a:ext cx="8548688" cy="61912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ctr" anchorCtr="0" compatLnSpc="1">
            <a:prstTxWarp prst="textNoShape">
              <a:avLst/>
            </a:prstTxWarp>
          </a:bodyPr>
          <a:lstStyle/>
          <a:p>
            <a:r>
              <a:rPr lang="uk-UA" i="1" dirty="0">
                <a:latin typeface="Arial" charset="0"/>
                <a:cs typeface="Arial" charset="0"/>
              </a:rPr>
              <a:t>Стратегічні цілі </a:t>
            </a:r>
            <a:r>
              <a:rPr lang="uk-UA" i="1" dirty="0" smtClean="0">
                <a:latin typeface="Arial" charset="0"/>
                <a:cs typeface="Arial" charset="0"/>
              </a:rPr>
              <a:t>реформи:</a:t>
            </a:r>
            <a:endParaRPr lang="uk-UA" i="1" dirty="0">
              <a:latin typeface="Arial" charset="0"/>
              <a:cs typeface="Arial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</p:spPr>
        <p:txBody>
          <a:bodyPr lIns="91440" tIns="45720" rIns="91440" bIns="45720"/>
          <a:lstStyle/>
          <a:p>
            <a:pPr eaLnBrk="1" hangingPunct="1">
              <a:spcBef>
                <a:spcPct val="0"/>
              </a:spcBef>
            </a:pPr>
            <a:r>
              <a:rPr lang="uk-UA" sz="2800" b="1" dirty="0" smtClean="0">
                <a:solidFill>
                  <a:srgbClr val="1F5FA0"/>
                </a:solidFill>
                <a:latin typeface="Cambria" pitchFamily="18" charset="0"/>
                <a:cs typeface="Tahoma" pitchFamily="34" charset="0"/>
              </a:rPr>
              <a:t>Прозорість процесу</a:t>
            </a:r>
            <a:r>
              <a:rPr lang="uk-UA" sz="2600" b="1" dirty="0" smtClean="0">
                <a:solidFill>
                  <a:srgbClr val="1F5FA0"/>
                </a:solidFill>
                <a:latin typeface="Cambria" pitchFamily="18" charset="0"/>
                <a:cs typeface="Tahoma" pitchFamily="34" charset="0"/>
              </a:rPr>
              <a:t> </a:t>
            </a:r>
            <a:r>
              <a:rPr lang="uk-UA" sz="2800" dirty="0" smtClean="0">
                <a:solidFill>
                  <a:srgbClr val="003E82"/>
                </a:solidFill>
                <a:latin typeface="Cambria" pitchFamily="18" charset="0"/>
              </a:rPr>
              <a:t>–</a:t>
            </a:r>
            <a:r>
              <a:rPr lang="uk-UA" sz="2800" dirty="0" smtClean="0">
                <a:latin typeface="Cambria" pitchFamily="18" charset="0"/>
              </a:rPr>
              <a:t> від планування до постачання товару</a:t>
            </a:r>
          </a:p>
          <a:p>
            <a:pPr eaLnBrk="1" hangingPunct="1">
              <a:spcBef>
                <a:spcPct val="0"/>
              </a:spcBef>
            </a:pPr>
            <a:r>
              <a:rPr lang="uk-UA" sz="2800" b="1" dirty="0" smtClean="0">
                <a:solidFill>
                  <a:srgbClr val="1F5FA0"/>
                </a:solidFill>
                <a:latin typeface="Cambria" pitchFamily="18" charset="0"/>
                <a:cs typeface="Tahoma" pitchFamily="34" charset="0"/>
              </a:rPr>
              <a:t>Простота</a:t>
            </a:r>
            <a:r>
              <a:rPr lang="uk-UA" sz="2800" dirty="0" smtClean="0">
                <a:latin typeface="Cambria" pitchFamily="18" charset="0"/>
              </a:rPr>
              <a:t> доступу для бізнесу</a:t>
            </a:r>
          </a:p>
          <a:p>
            <a:pPr eaLnBrk="1" hangingPunct="1">
              <a:spcBef>
                <a:spcPct val="0"/>
              </a:spcBef>
            </a:pPr>
            <a:r>
              <a:rPr lang="uk-UA" sz="2800" b="1" dirty="0" smtClean="0">
                <a:solidFill>
                  <a:srgbClr val="1F5FA0"/>
                </a:solidFill>
                <a:latin typeface="Cambria" pitchFamily="18" charset="0"/>
                <a:cs typeface="Tahoma" pitchFamily="34" charset="0"/>
              </a:rPr>
              <a:t>Доступність</a:t>
            </a:r>
            <a:r>
              <a:rPr lang="uk-UA" sz="2800" dirty="0" smtClean="0">
                <a:latin typeface="Cambria" pitchFamily="18" charset="0"/>
              </a:rPr>
              <a:t> для аналізу та контролю громадськістю</a:t>
            </a:r>
          </a:p>
          <a:p>
            <a:pPr eaLnBrk="1" hangingPunct="1">
              <a:spcBef>
                <a:spcPct val="0"/>
              </a:spcBef>
            </a:pPr>
            <a:r>
              <a:rPr lang="uk-UA" sz="2800" b="1" dirty="0" smtClean="0">
                <a:solidFill>
                  <a:srgbClr val="1F5FA0"/>
                </a:solidFill>
                <a:latin typeface="Cambria" pitchFamily="18" charset="0"/>
                <a:cs typeface="Tahoma" pitchFamily="34" charset="0"/>
              </a:rPr>
              <a:t>Оперативність</a:t>
            </a:r>
            <a:r>
              <a:rPr lang="uk-UA" sz="2800" dirty="0" smtClean="0">
                <a:latin typeface="Cambria" pitchFamily="18" charset="0"/>
              </a:rPr>
              <a:t> та ефективність оскарження</a:t>
            </a:r>
          </a:p>
          <a:p>
            <a:pPr eaLnBrk="1" hangingPunct="1">
              <a:spcBef>
                <a:spcPct val="0"/>
              </a:spcBef>
            </a:pPr>
            <a:r>
              <a:rPr lang="uk-UA" sz="2800" b="1" dirty="0" smtClean="0">
                <a:solidFill>
                  <a:srgbClr val="1F5FA0"/>
                </a:solidFill>
                <a:latin typeface="Cambria" pitchFamily="18" charset="0"/>
                <a:cs typeface="Tahoma" pitchFamily="34" charset="0"/>
              </a:rPr>
              <a:t>Професійність</a:t>
            </a:r>
            <a:r>
              <a:rPr lang="uk-UA" sz="2800" dirty="0" smtClean="0">
                <a:latin typeface="Cambria" pitchFamily="18" charset="0"/>
              </a:rPr>
              <a:t> </a:t>
            </a:r>
            <a:r>
              <a:rPr lang="uk-UA" sz="2800" dirty="0" err="1" smtClean="0">
                <a:latin typeface="Cambria" pitchFamily="18" charset="0"/>
              </a:rPr>
              <a:t>закупівельників</a:t>
            </a:r>
            <a:endParaRPr lang="uk-UA" sz="2800" dirty="0" smtClean="0">
              <a:latin typeface="Cambria" pitchFamily="18" charset="0"/>
            </a:endParaRPr>
          </a:p>
        </p:txBody>
      </p:sp>
      <p:sp>
        <p:nvSpPr>
          <p:cNvPr id="10" name="Rectangle 44"/>
          <p:cNvSpPr/>
          <p:nvPr/>
        </p:nvSpPr>
        <p:spPr>
          <a:xfrm>
            <a:off x="395288" y="5294313"/>
            <a:ext cx="8342312" cy="1008062"/>
          </a:xfrm>
          <a:prstGeom prst="rect">
            <a:avLst/>
          </a:prstGeom>
          <a:solidFill>
            <a:srgbClr val="1F5FA0"/>
          </a:solidFill>
          <a:ln>
            <a:solidFill>
              <a:srgbClr val="1F5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latin typeface="Cambria" panose="02040503050406030204" pitchFamily="18" charset="0"/>
              </a:rPr>
              <a:t>Електронізація </a:t>
            </a:r>
            <a:r>
              <a:rPr lang="ru-RU" sz="2800" dirty="0">
                <a:latin typeface="Cambria" panose="02040503050406030204" pitchFamily="18" charset="0"/>
              </a:rPr>
              <a:t>П</a:t>
            </a:r>
            <a:r>
              <a:rPr lang="uk-UA" sz="2800" dirty="0">
                <a:latin typeface="Cambria" panose="02040503050406030204" pitchFamily="18" charset="0"/>
              </a:rPr>
              <a:t>З підвищить конкуренцію в системі та знизить корупцію</a:t>
            </a:r>
          </a:p>
        </p:txBody>
      </p:sp>
      <p:sp>
        <p:nvSpPr>
          <p:cNvPr id="11" name="Isosceles Triangle 45"/>
          <p:cNvSpPr/>
          <p:nvPr/>
        </p:nvSpPr>
        <p:spPr>
          <a:xfrm rot="10800000">
            <a:off x="2850356" y="4999404"/>
            <a:ext cx="3457575" cy="179387"/>
          </a:xfrm>
          <a:prstGeom prst="triangle">
            <a:avLst/>
          </a:prstGeom>
          <a:solidFill>
            <a:srgbClr val="1F5FA0"/>
          </a:solidFill>
          <a:ln>
            <a:solidFill>
              <a:srgbClr val="1F5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395288" y="1255712"/>
            <a:ext cx="8342312" cy="3586163"/>
          </a:xfrm>
          <a:prstGeom prst="rect">
            <a:avLst/>
          </a:prstGeom>
          <a:noFill/>
          <a:ln>
            <a:solidFill>
              <a:srgbClr val="1F5F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Cambria" panose="0204050305040603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7023" y="-49202"/>
            <a:ext cx="1597149" cy="9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782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238125" y="280988"/>
            <a:ext cx="8548688" cy="617537"/>
          </a:xfrm>
        </p:spPr>
        <p:txBody>
          <a:bodyPr/>
          <a:lstStyle/>
          <a:p>
            <a:r>
              <a:rPr lang="uk-UA" i="1" dirty="0">
                <a:latin typeface="Arial" charset="0"/>
                <a:cs typeface="Arial" charset="0"/>
              </a:rPr>
              <a:t>Створення єдиного Закону про закупівлі</a:t>
            </a:r>
          </a:p>
        </p:txBody>
      </p:sp>
      <p:sp>
        <p:nvSpPr>
          <p:cNvPr id="4" name="Rectangle 3"/>
          <p:cNvSpPr/>
          <p:nvPr/>
        </p:nvSpPr>
        <p:spPr>
          <a:xfrm>
            <a:off x="282575" y="1385888"/>
            <a:ext cx="3908425" cy="2230437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здійснення державних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закупівель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5" name="Rectangle 4"/>
          <p:cNvSpPr/>
          <p:nvPr/>
        </p:nvSpPr>
        <p:spPr>
          <a:xfrm>
            <a:off x="282575" y="4078288"/>
            <a:ext cx="3908425" cy="2230437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особливості здійснення закупівель в окремих сферах господарської діяльності»</a:t>
            </a:r>
          </a:p>
        </p:txBody>
      </p:sp>
      <p:sp>
        <p:nvSpPr>
          <p:cNvPr id="7" name="Right Brace 6"/>
          <p:cNvSpPr/>
          <p:nvPr/>
        </p:nvSpPr>
        <p:spPr>
          <a:xfrm>
            <a:off x="4335463" y="1385888"/>
            <a:ext cx="436562" cy="4922837"/>
          </a:xfrm>
          <a:prstGeom prst="rightBrace">
            <a:avLst/>
          </a:prstGeom>
          <a:ln w="44450">
            <a:solidFill>
              <a:srgbClr val="1F5F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24425" y="2576513"/>
            <a:ext cx="3906838" cy="2232025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публічні закупівлі»</a:t>
            </a:r>
          </a:p>
        </p:txBody>
      </p:sp>
      <p:pic>
        <p:nvPicPr>
          <p:cNvPr id="10246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2513" y="2506663"/>
            <a:ext cx="13652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5663" y="898525"/>
            <a:ext cx="1608337" cy="95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190500" y="282575"/>
            <a:ext cx="8547100" cy="619125"/>
          </a:xfrm>
        </p:spPr>
        <p:txBody>
          <a:bodyPr/>
          <a:lstStyle/>
          <a:p>
            <a:r>
              <a:rPr lang="uk-UA" i="1" dirty="0">
                <a:latin typeface="Arial" charset="0"/>
                <a:cs typeface="Arial" charset="0"/>
              </a:rPr>
              <a:t>Ключові нововведення Закону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5574" y="970944"/>
            <a:ext cx="8904606" cy="22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90563" indent="-512763">
              <a:lnSpc>
                <a:spcPct val="90000"/>
              </a:lnSpc>
              <a:spcBef>
                <a:spcPts val="1000"/>
              </a:spcBef>
              <a:buFont typeface="Calibri" pitchFamily="34" charset="0"/>
              <a:buAutoNum type="arabicPeriod"/>
            </a:pPr>
            <a:r>
              <a:rPr lang="uk-UA" sz="2400" dirty="0">
                <a:ea typeface="Tahoma" pitchFamily="34" charset="0"/>
                <a:cs typeface="Arial" charset="0"/>
              </a:rPr>
              <a:t>Введення </a:t>
            </a:r>
            <a:r>
              <a:rPr lang="uk-UA" sz="2400" dirty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електронних </a:t>
            </a:r>
            <a:r>
              <a:rPr lang="uk-UA" sz="2400" dirty="0" smtClean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закупівель </a:t>
            </a:r>
            <a:r>
              <a:rPr lang="uk-UA" sz="2400" dirty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dirty="0" err="1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ProZorro</a:t>
            </a:r>
            <a:r>
              <a:rPr lang="uk-UA" sz="2400" dirty="0" smtClean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)</a:t>
            </a:r>
            <a:endParaRPr lang="en-US" sz="2400" dirty="0" smtClean="0">
              <a:solidFill>
                <a:srgbClr val="196575"/>
              </a:solidFill>
              <a:ea typeface="Times New Roman" pitchFamily="18" charset="0"/>
              <a:cs typeface="Arial" charset="0"/>
            </a:endParaRPr>
          </a:p>
          <a:p>
            <a:pPr marL="690563" indent="-512763">
              <a:lnSpc>
                <a:spcPct val="90000"/>
              </a:lnSpc>
              <a:spcBef>
                <a:spcPts val="1000"/>
              </a:spcBef>
              <a:buFont typeface="Calibri" pitchFamily="34" charset="0"/>
              <a:buAutoNum type="arabicPeriod"/>
            </a:pPr>
            <a:r>
              <a:rPr lang="uk-UA" sz="2400" dirty="0" smtClean="0">
                <a:ea typeface="Tahoma" pitchFamily="34" charset="0"/>
                <a:cs typeface="Arial" charset="0"/>
              </a:rPr>
              <a:t>Електронна </a:t>
            </a:r>
            <a:r>
              <a:rPr lang="uk-UA" sz="2400" dirty="0">
                <a:ea typeface="Tahoma" pitchFamily="34" charset="0"/>
                <a:cs typeface="Arial" charset="0"/>
              </a:rPr>
              <a:t>процедура </a:t>
            </a:r>
            <a:r>
              <a:rPr lang="uk-UA" sz="2400" dirty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оскарження </a:t>
            </a:r>
          </a:p>
          <a:p>
            <a:pPr marL="690563" indent="-512763">
              <a:lnSpc>
                <a:spcPct val="90000"/>
              </a:lnSpc>
              <a:spcBef>
                <a:spcPts val="1000"/>
              </a:spcBef>
              <a:buFont typeface="Calibri" pitchFamily="34" charset="0"/>
              <a:buAutoNum type="arabicPeriod"/>
            </a:pPr>
            <a:r>
              <a:rPr lang="uk-UA" sz="2400" dirty="0">
                <a:ea typeface="Tahoma" pitchFamily="34" charset="0"/>
                <a:cs typeface="Arial" charset="0"/>
              </a:rPr>
              <a:t>Введення поняття</a:t>
            </a:r>
            <a:r>
              <a:rPr lang="uk-UA" sz="2400" dirty="0">
                <a:solidFill>
                  <a:srgbClr val="1F5FA0"/>
                </a:solidFill>
                <a:ea typeface="Tahoma" pitchFamily="34" charset="0"/>
                <a:cs typeface="Arial" charset="0"/>
              </a:rPr>
              <a:t> </a:t>
            </a:r>
            <a:r>
              <a:rPr lang="uk-UA" sz="2400" dirty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Уповноважених осіб </a:t>
            </a:r>
            <a:r>
              <a:rPr lang="uk-UA" sz="2400" dirty="0">
                <a:ea typeface="Tahoma" pitchFamily="34" charset="0"/>
                <a:cs typeface="Arial" charset="0"/>
              </a:rPr>
              <a:t>та </a:t>
            </a:r>
            <a:r>
              <a:rPr lang="uk-UA" sz="2400" dirty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Центральних закупівельних організацій</a:t>
            </a:r>
            <a:endParaRPr lang="uk-UA" sz="2400" dirty="0">
              <a:ea typeface="Tahoma" pitchFamily="34" charset="0"/>
              <a:cs typeface="Arial" charset="0"/>
            </a:endParaRPr>
          </a:p>
          <a:p>
            <a:pPr marL="690563" indent="-512763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Calibri" pitchFamily="34" charset="0"/>
              <a:buAutoNum type="arabicPeriod"/>
            </a:pPr>
            <a:r>
              <a:rPr lang="uk-UA" sz="2400" dirty="0" smtClean="0">
                <a:ea typeface="Times New Roman" pitchFamily="18" charset="0"/>
                <a:cs typeface="Arial" charset="0"/>
              </a:rPr>
              <a:t>Допорогові та </a:t>
            </a:r>
            <a:r>
              <a:rPr lang="uk-UA" sz="2400" dirty="0" err="1" smtClean="0">
                <a:ea typeface="Times New Roman" pitchFamily="18" charset="0"/>
                <a:cs typeface="Arial" charset="0"/>
              </a:rPr>
              <a:t>надпорогові</a:t>
            </a:r>
            <a:r>
              <a:rPr lang="uk-UA" sz="2400" dirty="0" smtClean="0">
                <a:ea typeface="Times New Roman" pitchFamily="18" charset="0"/>
                <a:cs typeface="Arial" charset="0"/>
              </a:rPr>
              <a:t> </a:t>
            </a:r>
            <a:r>
              <a:rPr lang="uk-UA" sz="2400" dirty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закупівлі</a:t>
            </a:r>
            <a:r>
              <a:rPr lang="uk-UA" sz="2400" dirty="0" smtClean="0">
                <a:ea typeface="Times New Roman" pitchFamily="18" charset="0"/>
                <a:cs typeface="Arial" charset="0"/>
              </a:rPr>
              <a:t> </a:t>
            </a:r>
            <a:r>
              <a:rPr lang="uk-UA" sz="2400" dirty="0" smtClean="0">
                <a:solidFill>
                  <a:srgbClr val="196575"/>
                </a:solidFill>
                <a:ea typeface="Times New Roman" pitchFamily="18" charset="0"/>
                <a:cs typeface="Arial" charset="0"/>
              </a:rPr>
              <a:t>в одній Системі</a:t>
            </a:r>
            <a:endParaRPr lang="uk-UA" sz="2400" dirty="0">
              <a:cs typeface="Arial" charset="0"/>
            </a:endParaRPr>
          </a:p>
          <a:p>
            <a:pPr marL="177800">
              <a:lnSpc>
                <a:spcPct val="90000"/>
              </a:lnSpc>
              <a:spcBef>
                <a:spcPts val="1000"/>
              </a:spcBef>
            </a:pPr>
            <a:endParaRPr lang="uk-UA" sz="2400" dirty="0">
              <a:cs typeface="Tahom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653" b="5250"/>
          <a:stretch/>
        </p:blipFill>
        <p:spPr bwMode="auto">
          <a:xfrm>
            <a:off x="1727472" y="3550222"/>
            <a:ext cx="5420088" cy="3018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2154" y="-27609"/>
            <a:ext cx="1564357" cy="92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>
          <a:xfrm>
            <a:off x="192088" y="269875"/>
            <a:ext cx="8548687" cy="617538"/>
          </a:xfrm>
        </p:spPr>
        <p:txBody>
          <a:bodyPr/>
          <a:lstStyle/>
          <a:p>
            <a:r>
              <a:rPr lang="uk-UA" i="1" dirty="0">
                <a:latin typeface="Arial" charset="0"/>
                <a:cs typeface="Arial" charset="0"/>
              </a:rPr>
              <a:t>Скорочення кількості процедур</a:t>
            </a:r>
          </a:p>
        </p:txBody>
      </p:sp>
      <p:sp>
        <p:nvSpPr>
          <p:cNvPr id="4" name="Rectangle 3"/>
          <p:cNvSpPr/>
          <p:nvPr/>
        </p:nvSpPr>
        <p:spPr>
          <a:xfrm>
            <a:off x="271463" y="1270000"/>
            <a:ext cx="3883025" cy="889000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Відкриті торги</a:t>
            </a:r>
          </a:p>
        </p:txBody>
      </p:sp>
      <p:sp>
        <p:nvSpPr>
          <p:cNvPr id="5" name="Rectangle 4"/>
          <p:cNvSpPr/>
          <p:nvPr/>
        </p:nvSpPr>
        <p:spPr>
          <a:xfrm>
            <a:off x="271463" y="3308350"/>
            <a:ext cx="3883025" cy="889000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Запит цінових пропозицій</a:t>
            </a:r>
          </a:p>
        </p:txBody>
      </p:sp>
      <p:sp>
        <p:nvSpPr>
          <p:cNvPr id="6" name="Rectangle 5"/>
          <p:cNvSpPr/>
          <p:nvPr/>
        </p:nvSpPr>
        <p:spPr>
          <a:xfrm>
            <a:off x="271463" y="2289175"/>
            <a:ext cx="3883025" cy="889000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Двоступеневі торги</a:t>
            </a:r>
          </a:p>
        </p:txBody>
      </p:sp>
      <p:sp>
        <p:nvSpPr>
          <p:cNvPr id="7" name="Rectangle 6"/>
          <p:cNvSpPr/>
          <p:nvPr/>
        </p:nvSpPr>
        <p:spPr>
          <a:xfrm>
            <a:off x="271463" y="5346700"/>
            <a:ext cx="3883025" cy="889000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Переговорна процедура</a:t>
            </a:r>
          </a:p>
        </p:txBody>
      </p:sp>
      <p:sp>
        <p:nvSpPr>
          <p:cNvPr id="8" name="Rectangle 7"/>
          <p:cNvSpPr/>
          <p:nvPr/>
        </p:nvSpPr>
        <p:spPr>
          <a:xfrm>
            <a:off x="271463" y="4327525"/>
            <a:ext cx="3883025" cy="889000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Попередня кваліфікація учасників</a:t>
            </a:r>
          </a:p>
        </p:txBody>
      </p:sp>
      <p:sp>
        <p:nvSpPr>
          <p:cNvPr id="9" name="Rectangle 8"/>
          <p:cNvSpPr/>
          <p:nvPr/>
        </p:nvSpPr>
        <p:spPr>
          <a:xfrm>
            <a:off x="4859338" y="2305050"/>
            <a:ext cx="3881437" cy="889000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Відкриті торги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59338" y="3324225"/>
            <a:ext cx="3881437" cy="889000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Переговорна процедура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59338" y="4378234"/>
            <a:ext cx="3881437" cy="889000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Конкурентний діалог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4191000" y="1306513"/>
            <a:ext cx="434975" cy="4924425"/>
          </a:xfrm>
          <a:prstGeom prst="rightBrace">
            <a:avLst/>
          </a:prstGeom>
          <a:ln w="44450">
            <a:solidFill>
              <a:srgbClr val="1F5F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7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7425" y="2289175"/>
            <a:ext cx="957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7425" y="3295650"/>
            <a:ext cx="957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7" name="TextBox 2"/>
          <p:cNvSpPr txBox="1">
            <a:spLocks noChangeArrowheads="1"/>
          </p:cNvSpPr>
          <p:nvPr/>
        </p:nvSpPr>
        <p:spPr bwMode="auto">
          <a:xfrm rot="-2685406">
            <a:off x="4619625" y="2455863"/>
            <a:ext cx="1065213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rgbClr val="FFFFFF"/>
                </a:solidFill>
                <a:cs typeface="Arial" charset="0"/>
              </a:rPr>
              <a:t>ProZorro</a:t>
            </a:r>
            <a:endParaRPr lang="ru-RU" sz="1400" b="1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278" name="TextBox 14"/>
          <p:cNvSpPr txBox="1">
            <a:spLocks noChangeArrowheads="1"/>
          </p:cNvSpPr>
          <p:nvPr/>
        </p:nvSpPr>
        <p:spPr bwMode="auto">
          <a:xfrm rot="-2685406">
            <a:off x="4627563" y="3454400"/>
            <a:ext cx="10652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rgbClr val="FFFFFF"/>
                </a:solidFill>
                <a:cs typeface="Arial" charset="0"/>
              </a:rPr>
              <a:t>ProZorro</a:t>
            </a:r>
            <a:endParaRPr lang="ru-RU" sz="1400" b="1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>
                <a:latin typeface="Arial" charset="0"/>
                <a:cs typeface="Arial" charset="0"/>
              </a:rPr>
              <a:t>Етапи закупівлі в </a:t>
            </a:r>
            <a:r>
              <a:rPr lang="en-US" i="1" dirty="0" err="1">
                <a:latin typeface="Arial" charset="0"/>
                <a:cs typeface="Arial" charset="0"/>
              </a:rPr>
              <a:t>ProZorro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822" t="39274" r="29676" b="32334"/>
          <a:stretch/>
        </p:blipFill>
        <p:spPr>
          <a:xfrm>
            <a:off x="95794" y="1430703"/>
            <a:ext cx="8969429" cy="2392360"/>
          </a:xfrm>
          <a:prstGeom prst="rect">
            <a:avLst/>
          </a:prstGeom>
        </p:spPr>
      </p:pic>
      <p:pic>
        <p:nvPicPr>
          <p:cNvPr id="4" name="Рисунок 6"/>
          <p:cNvPicPr>
            <a:picLocks noChangeAspect="1"/>
          </p:cNvPicPr>
          <p:nvPr/>
        </p:nvPicPr>
        <p:blipFill rotWithShape="1">
          <a:blip r:embed="rId3"/>
          <a:srcRect l="8147" t="50858" r="42777" b="22164"/>
          <a:stretch/>
        </p:blipFill>
        <p:spPr bwMode="auto">
          <a:xfrm>
            <a:off x="661852" y="3823063"/>
            <a:ext cx="4284617" cy="141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6"/>
          <p:cNvPicPr>
            <a:picLocks noChangeAspect="1"/>
          </p:cNvPicPr>
          <p:nvPr/>
        </p:nvPicPr>
        <p:blipFill rotWithShape="1">
          <a:blip r:embed="rId3"/>
          <a:srcRect l="67155" t="55521" r="4679" b="28158"/>
          <a:stretch/>
        </p:blipFill>
        <p:spPr bwMode="auto">
          <a:xfrm>
            <a:off x="5721332" y="3973665"/>
            <a:ext cx="2569028" cy="85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87829"/>
          <a:stretch/>
        </p:blipFill>
        <p:spPr bwMode="auto">
          <a:xfrm>
            <a:off x="23200" y="5878286"/>
            <a:ext cx="9120799" cy="6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461554" y="1994264"/>
            <a:ext cx="1959429" cy="1915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FFFF"/>
                </a:solidFill>
              </a:ln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5400000">
            <a:off x="3457256" y="3770761"/>
            <a:ext cx="3631473" cy="270070"/>
          </a:xfrm>
          <a:prstGeom prst="bentConnector3">
            <a:avLst>
              <a:gd name="adj1" fmla="val 12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16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Допорогові і Відкриті торги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1643"/>
            <a:ext cx="9144000" cy="594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59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807345" y="1060841"/>
            <a:ext cx="8548577" cy="618497"/>
          </a:xfrm>
        </p:spPr>
        <p:txBody>
          <a:bodyPr vert="horz" lIns="91430" tIns="45714" rIns="91430" bIns="45714" rtlCol="0" anchor="ctr">
            <a:normAutofit fontScale="90000"/>
          </a:bodyPr>
          <a:lstStyle/>
          <a:p>
            <a:r>
              <a:rPr lang="uk-UA" dirty="0"/>
              <a:t>    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uk-UA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71239" y="1327738"/>
            <a:ext cx="8340248" cy="1868308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ln w="0"/>
                <a:solidFill>
                  <a:schemeClr val="tx1"/>
                </a:solidFill>
              </a:rPr>
              <a:t> Підстави: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dirty="0" smtClean="0">
                <a:ln w="0"/>
                <a:solidFill>
                  <a:schemeClr val="tx1"/>
                </a:solidFill>
              </a:rPr>
              <a:t>95% - відсутність конкуренції на ринку (комуналка і не тільки)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dirty="0" smtClean="0">
                <a:ln w="0"/>
                <a:solidFill>
                  <a:schemeClr val="tx1"/>
                </a:solidFill>
              </a:rPr>
              <a:t>4% - нагальна потреба (надзвичайні ситуації, гуманітарна допомога іншим державам)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dirty="0" smtClean="0">
                <a:ln w="0"/>
                <a:solidFill>
                  <a:schemeClr val="tx1"/>
                </a:solidFill>
              </a:rPr>
              <a:t>1% - авторське право; 2 неявки учасників на відкритий тендер; закупівля робіт за умови, що така закупівля </a:t>
            </a:r>
            <a:r>
              <a:rPr lang="en-US" dirty="0" smtClean="0">
                <a:ln w="0"/>
                <a:solidFill>
                  <a:schemeClr val="tx1"/>
                </a:solidFill>
              </a:rPr>
              <a:t>&lt;</a:t>
            </a:r>
            <a:r>
              <a:rPr lang="uk-UA" dirty="0" smtClean="0">
                <a:ln w="0"/>
                <a:solidFill>
                  <a:schemeClr val="tx1"/>
                </a:solidFill>
              </a:rPr>
              <a:t>50% від попередньої</a:t>
            </a:r>
            <a:endParaRPr lang="uk-UA" dirty="0">
              <a:ln w="0"/>
              <a:solidFill>
                <a:schemeClr val="tx1"/>
              </a:solidFill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28810" y="340512"/>
            <a:ext cx="8548577" cy="618497"/>
          </a:xfrm>
          <a:prstGeom prst="rect">
            <a:avLst/>
          </a:prstGeom>
        </p:spPr>
        <p:txBody>
          <a:bodyPr vert="horz" lIns="91430" tIns="45714" rIns="91430" bIns="45714" rtlCol="0" anchor="ctr">
            <a:normAutofit fontScale="85000" lnSpcReduction="10000"/>
          </a:bodyPr>
          <a:lstStyle>
            <a:lvl1pPr defTabSz="457146">
              <a:spcBef>
                <a:spcPct val="0"/>
              </a:spcBef>
              <a:buNone/>
              <a:defRPr sz="2800" b="1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uk-UA" i="1" dirty="0">
                <a:solidFill>
                  <a:srgbClr val="1F5FA0"/>
                </a:solidFill>
                <a:latin typeface="Arial" charset="0"/>
                <a:cs typeface="Arial" charset="0"/>
              </a:rPr>
              <a:t>Переговорна процедура </a:t>
            </a:r>
            <a:r>
              <a:rPr lang="uk-UA" sz="2100" dirty="0" smtClean="0">
                <a:solidFill>
                  <a:srgbClr val="1F5FA0"/>
                </a:solidFill>
              </a:rPr>
              <a:t>(закупівля </a:t>
            </a:r>
            <a:r>
              <a:rPr lang="uk-UA" sz="2100" dirty="0">
                <a:solidFill>
                  <a:srgbClr val="1F5FA0"/>
                </a:solidFill>
              </a:rPr>
              <a:t>у </a:t>
            </a:r>
            <a:r>
              <a:rPr lang="uk-UA" sz="2100" dirty="0" smtClean="0">
                <a:solidFill>
                  <a:srgbClr val="1F5FA0"/>
                </a:solidFill>
              </a:rPr>
              <a:t>одного постачальника) </a:t>
            </a:r>
            <a:endParaRPr lang="ru-RU" sz="2100" dirty="0">
              <a:solidFill>
                <a:srgbClr val="1F5FA0"/>
              </a:solidFill>
            </a:endParaRPr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94304" y="5677988"/>
            <a:ext cx="1759156" cy="1045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335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/>
          <a:srcRect l="11822" t="39274" r="29676" b="32334"/>
          <a:stretch/>
        </p:blipFill>
        <p:spPr>
          <a:xfrm>
            <a:off x="1568874" y="4635457"/>
            <a:ext cx="7511099" cy="204952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l="12017" t="45313" r="29125" b="22544"/>
          <a:stretch/>
        </p:blipFill>
        <p:spPr>
          <a:xfrm>
            <a:off x="1972492" y="2341193"/>
            <a:ext cx="7045083" cy="216309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0324" y="267428"/>
            <a:ext cx="8548577" cy="618497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>
            <a:lvl1pPr defTabSz="457146">
              <a:spcBef>
                <a:spcPct val="0"/>
              </a:spcBef>
              <a:buNone/>
              <a:defRPr sz="2800" b="1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pPr defTabSz="455613"/>
            <a:r>
              <a:rPr lang="uk-UA" i="1" dirty="0">
                <a:solidFill>
                  <a:srgbClr val="1F5FA0"/>
                </a:solidFill>
                <a:latin typeface="Arial" charset="0"/>
                <a:cs typeface="Arial" charset="0"/>
              </a:rPr>
              <a:t>Конкурентний діалог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2967249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2">
                    <a:lumMod val="75000"/>
                  </a:schemeClr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uk-UA" sz="2000" dirty="0">
                <a:solidFill>
                  <a:srgbClr val="1F5FA0"/>
                </a:solidFill>
                <a:latin typeface="+mj-lt"/>
              </a:rPr>
              <a:t>Етап 1  </a:t>
            </a:r>
            <a:endParaRPr lang="uk-UA" sz="2000" dirty="0" smtClean="0">
              <a:solidFill>
                <a:srgbClr val="1F5FA0"/>
              </a:solidFill>
              <a:latin typeface="+mj-lt"/>
            </a:endParaRPr>
          </a:p>
          <a:p>
            <a:r>
              <a:rPr lang="uk-UA" sz="2000" dirty="0" err="1" smtClean="0">
                <a:solidFill>
                  <a:srgbClr val="1F5FA0"/>
                </a:solidFill>
                <a:latin typeface="+mj-lt"/>
              </a:rPr>
              <a:t>предкваліфікація</a:t>
            </a:r>
            <a:endParaRPr lang="ru-RU" sz="2000" dirty="0">
              <a:solidFill>
                <a:srgbClr val="1F5FA0"/>
              </a:solidFill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24424" y="6348349"/>
            <a:ext cx="526306" cy="379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42121" y="885925"/>
            <a:ext cx="8064984" cy="1412463"/>
          </a:xfrm>
          <a:prstGeom prst="rect">
            <a:avLst/>
          </a:prstGeom>
          <a:solidFill>
            <a:srgbClr val="1F5FA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600" dirty="0">
                <a:ln w="0"/>
                <a:solidFill>
                  <a:schemeClr val="bg1"/>
                </a:solidFill>
              </a:rPr>
              <a:t> </a:t>
            </a:r>
            <a:r>
              <a:rPr lang="uk-UA" dirty="0">
                <a:ln w="0"/>
                <a:solidFill>
                  <a:schemeClr val="bg1"/>
                </a:solidFill>
              </a:rPr>
              <a:t>Підстави: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dirty="0" smtClean="0">
                <a:ln w="0"/>
                <a:solidFill>
                  <a:schemeClr val="bg1"/>
                </a:solidFill>
              </a:rPr>
              <a:t>неможливо </a:t>
            </a:r>
            <a:r>
              <a:rPr lang="uk-UA" dirty="0">
                <a:ln w="0"/>
                <a:solidFill>
                  <a:schemeClr val="bg1"/>
                </a:solidFill>
              </a:rPr>
              <a:t>визначити необхідні технічні, якісні характеристики або вид послуг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dirty="0">
                <a:ln w="0"/>
                <a:solidFill>
                  <a:schemeClr val="bg1"/>
                </a:solidFill>
              </a:rPr>
              <a:t>предметом закупівлі є консультаційні, юридичні послуги, розробка інформаційних систем, програмних </a:t>
            </a:r>
            <a:r>
              <a:rPr lang="uk-UA" dirty="0" smtClean="0">
                <a:ln w="0"/>
                <a:solidFill>
                  <a:schemeClr val="bg1"/>
                </a:solidFill>
              </a:rPr>
              <a:t>продуктів…</a:t>
            </a:r>
            <a:endParaRPr lang="uk-UA" dirty="0">
              <a:ln w="0"/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" y="5339234"/>
            <a:ext cx="1789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1F5FA0"/>
                </a:solidFill>
                <a:latin typeface="+mj-lt"/>
                <a:ea typeface="+mj-ea"/>
                <a:cs typeface="Cambria"/>
              </a:rPr>
              <a:t>Етап 2 </a:t>
            </a:r>
            <a:endParaRPr lang="uk-UA" sz="2000" b="1" dirty="0" smtClean="0">
              <a:solidFill>
                <a:srgbClr val="1F5FA0"/>
              </a:solidFill>
              <a:latin typeface="+mj-lt"/>
              <a:ea typeface="+mj-ea"/>
              <a:cs typeface="Cambria"/>
            </a:endParaRPr>
          </a:p>
          <a:p>
            <a:r>
              <a:rPr lang="uk-UA" sz="2000" b="1" dirty="0" smtClean="0">
                <a:solidFill>
                  <a:srgbClr val="1F5FA0"/>
                </a:solidFill>
                <a:latin typeface="+mj-lt"/>
                <a:ea typeface="+mj-ea"/>
                <a:cs typeface="Cambria"/>
              </a:rPr>
              <a:t>відкриті торги</a:t>
            </a:r>
            <a:endParaRPr lang="uk-UA" sz="2000" b="1" dirty="0">
              <a:solidFill>
                <a:srgbClr val="1F5FA0"/>
              </a:solidFill>
              <a:latin typeface="+mj-lt"/>
              <a:ea typeface="+mj-ea"/>
              <a:cs typeface="Cambria"/>
            </a:endParaRPr>
          </a:p>
        </p:txBody>
      </p:sp>
      <p:pic>
        <p:nvPicPr>
          <p:cNvPr id="9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487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195263" y="282575"/>
            <a:ext cx="8548687" cy="619125"/>
          </a:xfrm>
        </p:spPr>
        <p:txBody>
          <a:bodyPr/>
          <a:lstStyle/>
          <a:p>
            <a:r>
              <a:rPr lang="uk-UA" sz="2400" i="1" dirty="0">
                <a:latin typeface="Arial" charset="0"/>
                <a:cs typeface="Arial" charset="0"/>
              </a:rPr>
              <a:t>Пороги</a:t>
            </a:r>
          </a:p>
        </p:txBody>
      </p:sp>
      <p:sp>
        <p:nvSpPr>
          <p:cNvPr id="5" name="Rectangle 5"/>
          <p:cNvSpPr/>
          <p:nvPr/>
        </p:nvSpPr>
        <p:spPr>
          <a:xfrm>
            <a:off x="330200" y="1165225"/>
            <a:ext cx="2949575" cy="1255713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до 50 тис. грн</a:t>
            </a:r>
          </a:p>
        </p:txBody>
      </p:sp>
      <p:sp>
        <p:nvSpPr>
          <p:cNvPr id="6" name="Rectangle 5"/>
          <p:cNvSpPr/>
          <p:nvPr/>
        </p:nvSpPr>
        <p:spPr>
          <a:xfrm>
            <a:off x="330200" y="2503488"/>
            <a:ext cx="2949575" cy="12557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C9C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 50 до 200 тис. грн 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(1,5 млн для робіт)</a:t>
            </a:r>
          </a:p>
        </p:txBody>
      </p:sp>
      <p:sp>
        <p:nvSpPr>
          <p:cNvPr id="7" name="Rectangle 5"/>
          <p:cNvSpPr/>
          <p:nvPr/>
        </p:nvSpPr>
        <p:spPr>
          <a:xfrm>
            <a:off x="330200" y="3860800"/>
            <a:ext cx="2949575" cy="1255713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 200 тис. грн до 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133 тис. євро</a:t>
            </a:r>
          </a:p>
        </p:txBody>
      </p:sp>
      <p:sp>
        <p:nvSpPr>
          <p:cNvPr id="8" name="Rectangle 5"/>
          <p:cNvSpPr/>
          <p:nvPr/>
        </p:nvSpPr>
        <p:spPr>
          <a:xfrm>
            <a:off x="330200" y="5200650"/>
            <a:ext cx="2949575" cy="1254125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 133 тис. євро</a:t>
            </a:r>
          </a:p>
        </p:txBody>
      </p:sp>
      <p:sp>
        <p:nvSpPr>
          <p:cNvPr id="9" name="Rectangle 5"/>
          <p:cNvSpPr/>
          <p:nvPr/>
        </p:nvSpPr>
        <p:spPr>
          <a:xfrm>
            <a:off x="3603625" y="1165225"/>
            <a:ext cx="5140325" cy="1255713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Пряма закупівля</a:t>
            </a:r>
          </a:p>
        </p:txBody>
      </p:sp>
      <p:sp>
        <p:nvSpPr>
          <p:cNvPr id="10" name="Rectangle 5"/>
          <p:cNvSpPr/>
          <p:nvPr/>
        </p:nvSpPr>
        <p:spPr>
          <a:xfrm>
            <a:off x="3603625" y="2503488"/>
            <a:ext cx="5140325" cy="12557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C9C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Закупівля в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ProZorro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або звіт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(вимог до строків та пакета документів немає)</a:t>
            </a:r>
          </a:p>
        </p:txBody>
      </p:sp>
      <p:sp>
        <p:nvSpPr>
          <p:cNvPr id="11" name="Rectangle 5"/>
          <p:cNvSpPr/>
          <p:nvPr/>
        </p:nvSpPr>
        <p:spPr>
          <a:xfrm>
            <a:off x="3603625" y="3860800"/>
            <a:ext cx="5140325" cy="1255713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Відкриті торги (</a:t>
            </a:r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15 днів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Конкурентний діалог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Переговорна процедура </a:t>
            </a:r>
          </a:p>
        </p:txBody>
      </p:sp>
      <p:sp>
        <p:nvSpPr>
          <p:cNvPr id="12" name="Rectangle 5"/>
          <p:cNvSpPr/>
          <p:nvPr/>
        </p:nvSpPr>
        <p:spPr>
          <a:xfrm>
            <a:off x="3603625" y="5200650"/>
            <a:ext cx="5140325" cy="1254125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Відкриті торги (</a:t>
            </a:r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30 днів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Конкурентний діалог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Переговорна процедура </a:t>
            </a:r>
          </a:p>
        </p:txBody>
      </p:sp>
      <p:pic>
        <p:nvPicPr>
          <p:cNvPr id="13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 l="35747" t="34766" r="51567" b="58807"/>
          <a:stretch>
            <a:fillRect/>
          </a:stretch>
        </p:blipFill>
        <p:spPr bwMode="auto">
          <a:xfrm>
            <a:off x="1318152" y="4191292"/>
            <a:ext cx="886886" cy="26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8" descr="zakupki.com.ua&lt;br&gt;(тільки для замовників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6450" y="4221934"/>
            <a:ext cx="809177" cy="17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C:\Users\Kristina Goutsalova\Desktop\p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73119" y="3998118"/>
            <a:ext cx="976312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" descr="Newte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0751" y="4238142"/>
            <a:ext cx="749048" cy="154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 descr="Zakupki.prom.u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6575" y="4142056"/>
            <a:ext cx="977637" cy="36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Заголовок 1"/>
          <p:cNvSpPr>
            <a:spLocks noGrp="1"/>
          </p:cNvSpPr>
          <p:nvPr>
            <p:ph type="title"/>
          </p:nvPr>
        </p:nvSpPr>
        <p:spPr>
          <a:xfrm>
            <a:off x="227013" y="290513"/>
            <a:ext cx="8547100" cy="619125"/>
          </a:xfrm>
        </p:spPr>
        <p:txBody>
          <a:bodyPr/>
          <a:lstStyle/>
          <a:p>
            <a:r>
              <a:rPr lang="uk-UA" sz="2400" i="1" dirty="0">
                <a:latin typeface="Arial" charset="0"/>
                <a:cs typeface="Arial" charset="0"/>
              </a:rPr>
              <a:t>Як це працює?</a:t>
            </a:r>
            <a:endParaRPr lang="ru-RU" sz="2400" i="1" dirty="0"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0900" y="1689100"/>
            <a:ext cx="7415213" cy="814388"/>
          </a:xfrm>
          <a:prstGeom prst="rect">
            <a:avLst/>
          </a:prstGeom>
          <a:noFill/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2113" y="1371600"/>
            <a:ext cx="692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ProZorro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uk-UA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центральна база даних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3826" y="3960812"/>
            <a:ext cx="1003136" cy="668337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97275" y="3952875"/>
            <a:ext cx="1100138" cy="684212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95581" y="3961146"/>
            <a:ext cx="938184" cy="684212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70325" y="3944938"/>
            <a:ext cx="1001356" cy="684212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63529" y="3944938"/>
            <a:ext cx="974055" cy="684212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91431" y="3969543"/>
            <a:ext cx="947488" cy="684212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/>
          <a:srcRect l="24481" t="33864" r="67503" b="58199"/>
          <a:stretch>
            <a:fillRect/>
          </a:stretch>
        </p:blipFill>
        <p:spPr bwMode="auto">
          <a:xfrm>
            <a:off x="8246378" y="4097850"/>
            <a:ext cx="678737" cy="37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3420312" y="5937148"/>
            <a:ext cx="1624013" cy="693738"/>
          </a:xfrm>
          <a:prstGeom prst="rect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Замовник розміщує оголошення про закупівлю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4109377" y="5059261"/>
            <a:ext cx="0" cy="798512"/>
          </a:xfrm>
          <a:prstGeom prst="straightConnector1">
            <a:avLst/>
          </a:prstGeom>
          <a:ln w="63500"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4144922" y="2176463"/>
            <a:ext cx="0" cy="1690687"/>
          </a:xfrm>
          <a:prstGeom prst="straightConnector1">
            <a:avLst/>
          </a:prstGeom>
          <a:ln w="63500"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2700" y="4729704"/>
            <a:ext cx="15138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1</a:t>
            </a:r>
          </a:p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48113" y="4703763"/>
            <a:ext cx="1633537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1</a:t>
            </a:r>
          </a:p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40338" y="4703763"/>
            <a:ext cx="1633537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1</a:t>
            </a:r>
          </a:p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8913" y="4694238"/>
            <a:ext cx="1635125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1</a:t>
            </a:r>
          </a:p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68425" y="4695825"/>
            <a:ext cx="1635125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1</a:t>
            </a:r>
          </a:p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57475" y="4702175"/>
            <a:ext cx="1633538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1</a:t>
            </a:r>
          </a:p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2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20650" y="1095375"/>
            <a:ext cx="8951913" cy="1028700"/>
          </a:xfrm>
          <a:prstGeom prst="roundRect">
            <a:avLst/>
          </a:prstGeom>
          <a:noFill/>
          <a:ln w="25400">
            <a:solidFill>
              <a:srgbClr val="4299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458788" y="2351088"/>
            <a:ext cx="236537" cy="1543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703263" y="2403475"/>
            <a:ext cx="231775" cy="1484313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Объект 2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0900" y="1265238"/>
            <a:ext cx="8810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2" descr="Держзакупівлі онлайн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61399" y="4126837"/>
            <a:ext cx="772021" cy="392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Прямоугольник 47"/>
          <p:cNvSpPr/>
          <p:nvPr/>
        </p:nvSpPr>
        <p:spPr>
          <a:xfrm>
            <a:off x="8095376" y="3937000"/>
            <a:ext cx="964487" cy="684213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67638" y="4700588"/>
            <a:ext cx="1635125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1</a:t>
            </a:r>
          </a:p>
          <a:p>
            <a:pPr marL="171450" indent="-171450" defTabSz="914292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Постачальник 2</a:t>
            </a:r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1664709" y="2338388"/>
            <a:ext cx="238125" cy="1543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1910771" y="2376488"/>
            <a:ext cx="231775" cy="1484313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V="1">
            <a:off x="2764969" y="2287588"/>
            <a:ext cx="238125" cy="1543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2996744" y="2325688"/>
            <a:ext cx="231775" cy="1484312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V="1">
            <a:off x="3730679" y="2373313"/>
            <a:ext cx="0" cy="1468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4529364" y="2403475"/>
            <a:ext cx="13438" cy="1442914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 flipV="1">
            <a:off x="6176281" y="2266950"/>
            <a:ext cx="152400" cy="155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6385831" y="2312988"/>
            <a:ext cx="158750" cy="1501775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H="1" flipV="1">
            <a:off x="7343265" y="2259386"/>
            <a:ext cx="152400" cy="15541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7540115" y="2305423"/>
            <a:ext cx="158750" cy="1501775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H="1" flipV="1">
            <a:off x="8274050" y="2327275"/>
            <a:ext cx="150813" cy="155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8469313" y="2373313"/>
            <a:ext cx="158750" cy="1501775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2" descr="ПриватМаркет&lt;br&gt;(тільки для учасників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25" y="4183607"/>
            <a:ext cx="1027273" cy="19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2443548" y="3952874"/>
            <a:ext cx="938184" cy="684212"/>
          </a:xfrm>
          <a:prstGeom prst="rect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 flipH="1" flipV="1">
            <a:off x="5212273" y="2305050"/>
            <a:ext cx="152400" cy="155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5421823" y="2351088"/>
            <a:ext cx="158750" cy="1501775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9" grpId="0" animBg="1"/>
      <p:bldP spid="23" grpId="0"/>
      <p:bldP spid="24" grpId="0"/>
      <p:bldP spid="25" grpId="0"/>
      <p:bldP spid="26" grpId="0"/>
      <p:bldP spid="27" grpId="0"/>
      <p:bldP spid="28" grpId="0"/>
      <p:bldP spid="32" grpId="0" animBg="1"/>
      <p:bldP spid="48" grpId="0" animBg="1"/>
      <p:bldP spid="49" grpId="0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95263" y="276225"/>
            <a:ext cx="8548687" cy="617538"/>
          </a:xfrm>
        </p:spPr>
        <p:txBody>
          <a:bodyPr/>
          <a:lstStyle/>
          <a:p>
            <a:r>
              <a:rPr lang="uk-UA" sz="2400" i="1" dirty="0">
                <a:latin typeface="Arial" charset="0"/>
                <a:cs typeface="Arial" charset="0"/>
              </a:rPr>
              <a:t>Перехідний етап: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513" y="1042211"/>
            <a:ext cx="8326437" cy="908509"/>
          </a:xfrm>
        </p:spPr>
        <p:txBody>
          <a:bodyPr/>
          <a:lstStyle/>
          <a:p>
            <a:pPr marL="0" indent="0" algn="just">
              <a:buFont typeface="Arial" charset="0"/>
              <a:buNone/>
            </a:pPr>
            <a:r>
              <a:rPr lang="uk-UA" sz="2400" dirty="0" smtClean="0">
                <a:solidFill>
                  <a:srgbClr val="1F5F82"/>
                </a:solidFill>
                <a:latin typeface="Arial" charset="0"/>
                <a:cs typeface="Arial" charset="0"/>
              </a:rPr>
              <a:t>Процедури, розпочаті до вступу нового Закону в дію, мають бути завершені на порталі</a:t>
            </a:r>
            <a:r>
              <a:rPr lang="en-US" sz="2400" dirty="0" smtClean="0">
                <a:solidFill>
                  <a:srgbClr val="1F5F82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1F5F82"/>
                </a:solidFill>
                <a:latin typeface="Arial" charset="0"/>
                <a:cs typeface="Arial" charset="0"/>
              </a:rPr>
              <a:t>tender.me.gov.ua</a:t>
            </a:r>
            <a:r>
              <a:rPr lang="uk-UA" sz="2400" b="1" dirty="0" smtClean="0">
                <a:solidFill>
                  <a:srgbClr val="1F5F82"/>
                </a:solidFill>
                <a:latin typeface="Arial" charset="0"/>
                <a:cs typeface="Arial" charset="0"/>
              </a:rPr>
              <a:t> </a:t>
            </a:r>
            <a:endParaRPr lang="uk-UA" sz="2400" b="1" dirty="0" smtClean="0">
              <a:latin typeface="Arial" charset="0"/>
              <a:cs typeface="Arial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17513" y="2190791"/>
            <a:ext cx="8540750" cy="120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/>
          <a:lstStyle/>
          <a:p>
            <a:pPr algn="just" defTabSz="455613">
              <a:spcBef>
                <a:spcPct val="20000"/>
              </a:spcBef>
              <a:buFont typeface="Arial" charset="0"/>
              <a:buNone/>
            </a:pPr>
            <a:r>
              <a:rPr lang="uk-UA" sz="2400" dirty="0">
                <a:solidFill>
                  <a:srgbClr val="1F5F82"/>
                </a:solidFill>
                <a:cs typeface="Arial" charset="0"/>
              </a:rPr>
              <a:t>З моменту вступу Закону в дію подавати оголошення </a:t>
            </a:r>
          </a:p>
          <a:p>
            <a:pPr algn="just" defTabSz="455613">
              <a:spcBef>
                <a:spcPct val="20000"/>
              </a:spcBef>
              <a:buFont typeface="Arial" charset="0"/>
              <a:buNone/>
            </a:pPr>
            <a:r>
              <a:rPr lang="uk-UA" sz="2400" dirty="0">
                <a:solidFill>
                  <a:srgbClr val="1F5F82"/>
                </a:solidFill>
                <a:cs typeface="Arial" charset="0"/>
              </a:rPr>
              <a:t>про </a:t>
            </a:r>
            <a:r>
              <a:rPr lang="uk-UA" sz="2400" dirty="0" smtClean="0">
                <a:solidFill>
                  <a:srgbClr val="1F5F82"/>
                </a:solidFill>
                <a:cs typeface="Arial" charset="0"/>
              </a:rPr>
              <a:t>закупівлі </a:t>
            </a:r>
            <a:r>
              <a:rPr lang="ru-RU" sz="2400" dirty="0" smtClean="0">
                <a:solidFill>
                  <a:srgbClr val="1F5F82"/>
                </a:solidFill>
                <a:cs typeface="Arial" charset="0"/>
              </a:rPr>
              <a:t>та </a:t>
            </a:r>
            <a:r>
              <a:rPr lang="ru-RU" sz="2400" dirty="0" err="1" smtClean="0">
                <a:solidFill>
                  <a:srgbClr val="1F5F82"/>
                </a:solidFill>
                <a:cs typeface="Arial" charset="0"/>
              </a:rPr>
              <a:t>тендерні</a:t>
            </a:r>
            <a:r>
              <a:rPr lang="ru-RU" sz="2400" dirty="0" smtClean="0">
                <a:solidFill>
                  <a:srgbClr val="1F5F82"/>
                </a:solidFill>
                <a:cs typeface="Arial" charset="0"/>
              </a:rPr>
              <a:t> </a:t>
            </a:r>
            <a:r>
              <a:rPr lang="ru-RU" sz="2400" dirty="0" err="1" smtClean="0">
                <a:solidFill>
                  <a:srgbClr val="1F5F82"/>
                </a:solidFill>
                <a:cs typeface="Arial" charset="0"/>
              </a:rPr>
              <a:t>пропозіції</a:t>
            </a:r>
            <a:r>
              <a:rPr lang="ru-RU" sz="2400" dirty="0" smtClean="0">
                <a:solidFill>
                  <a:srgbClr val="1F5F82"/>
                </a:solidFill>
                <a:cs typeface="Arial" charset="0"/>
              </a:rPr>
              <a:t> </a:t>
            </a:r>
            <a:r>
              <a:rPr lang="uk-UA" sz="2400" dirty="0" smtClean="0">
                <a:solidFill>
                  <a:srgbClr val="1F5F82"/>
                </a:solidFill>
                <a:cs typeface="Arial" charset="0"/>
              </a:rPr>
              <a:t>потрібно буде тільки через </a:t>
            </a:r>
            <a:r>
              <a:rPr lang="uk-UA" sz="2400" dirty="0">
                <a:solidFill>
                  <a:srgbClr val="1F5F82"/>
                </a:solidFill>
                <a:cs typeface="Arial" charset="0"/>
              </a:rPr>
              <a:t>один з </a:t>
            </a:r>
            <a:r>
              <a:rPr lang="uk-UA" sz="2400" dirty="0" smtClean="0">
                <a:solidFill>
                  <a:srgbClr val="1F5F82"/>
                </a:solidFill>
                <a:cs typeface="Arial" charset="0"/>
              </a:rPr>
              <a:t>авторизованих майданчиків.</a:t>
            </a:r>
          </a:p>
          <a:p>
            <a:pPr algn="just" defTabSz="455613">
              <a:spcBef>
                <a:spcPct val="20000"/>
              </a:spcBef>
              <a:buFont typeface="Arial" charset="0"/>
              <a:buNone/>
            </a:pPr>
            <a:endParaRPr lang="uk-UA" sz="2400" dirty="0" smtClean="0">
              <a:solidFill>
                <a:srgbClr val="1F5F82"/>
              </a:solidFill>
              <a:cs typeface="Arial" charset="0"/>
            </a:endParaRPr>
          </a:p>
          <a:p>
            <a:pPr algn="just" defTabSz="455613">
              <a:spcBef>
                <a:spcPct val="20000"/>
              </a:spcBef>
            </a:pPr>
            <a:r>
              <a:rPr lang="uk-UA" sz="2400" dirty="0" smtClean="0">
                <a:solidFill>
                  <a:srgbClr val="1F5F82"/>
                </a:solidFill>
                <a:cs typeface="Arial" charset="0"/>
              </a:rPr>
              <a:t> </a:t>
            </a:r>
            <a:endParaRPr lang="uk-UA" sz="2400" dirty="0">
              <a:solidFill>
                <a:srgbClr val="1F5F82"/>
              </a:solidFill>
              <a:cs typeface="Arial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17513" y="3920796"/>
            <a:ext cx="8621984" cy="293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marL="341313" indent="-341313" algn="l" defTabSz="455613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defTabSz="455613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14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86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58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04" indent="-228574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50" indent="-228574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96" indent="-228574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42" indent="-228574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uk-UA" sz="2400" dirty="0">
                <a:solidFill>
                  <a:srgbClr val="1F5F82"/>
                </a:solidFill>
                <a:latin typeface="Arial" charset="0"/>
                <a:cs typeface="Arial" charset="0"/>
              </a:rPr>
              <a:t>Авторизація електронного майданчика може бути здійснена за одним або декількома рівнями акредитації залежно від користувачів, яким надаються послуги згідно з 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1F5F82"/>
                </a:solidFill>
                <a:latin typeface="Arial" charset="0"/>
                <a:cs typeface="Arial" charset="0"/>
              </a:rPr>
              <a:t>«Порядком функціонування електронної системи </a:t>
            </a:r>
            <a:r>
              <a:rPr lang="uk-UA" sz="2400" dirty="0" err="1">
                <a:solidFill>
                  <a:srgbClr val="1F5F82"/>
                </a:solidFill>
                <a:latin typeface="Arial" charset="0"/>
                <a:cs typeface="Arial" charset="0"/>
              </a:rPr>
              <a:t>закупівель</a:t>
            </a:r>
            <a:r>
              <a:rPr lang="uk-UA" sz="2400" dirty="0">
                <a:solidFill>
                  <a:srgbClr val="1F5F82"/>
                </a:solidFill>
                <a:latin typeface="Arial" charset="0"/>
                <a:cs typeface="Arial" charset="0"/>
              </a:rPr>
              <a:t> та проведення  авторизації електронних майданчиків».</a:t>
            </a:r>
            <a:endParaRPr lang="ru-RU" sz="2400" dirty="0">
              <a:solidFill>
                <a:srgbClr val="1F5F82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195263" y="282575"/>
            <a:ext cx="8548687" cy="619125"/>
          </a:xfrm>
        </p:spPr>
        <p:txBody>
          <a:bodyPr/>
          <a:lstStyle/>
          <a:p>
            <a:r>
              <a:rPr lang="uk-UA" sz="2400" i="1" dirty="0">
                <a:latin typeface="Arial" charset="0"/>
                <a:cs typeface="Arial" charset="0"/>
              </a:rPr>
              <a:t>Рівні акредитації майданчиків</a:t>
            </a:r>
          </a:p>
        </p:txBody>
      </p:sp>
      <p:sp>
        <p:nvSpPr>
          <p:cNvPr id="5" name="Rectangle 5"/>
          <p:cNvSpPr/>
          <p:nvPr/>
        </p:nvSpPr>
        <p:spPr>
          <a:xfrm>
            <a:off x="330200" y="1165225"/>
            <a:ext cx="2949575" cy="1255713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рівень акредитації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/>
          <p:cNvSpPr/>
          <p:nvPr/>
        </p:nvSpPr>
        <p:spPr>
          <a:xfrm>
            <a:off x="330200" y="5313951"/>
            <a:ext cx="2949575" cy="1255713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рівень акредитації</a:t>
            </a:r>
          </a:p>
        </p:txBody>
      </p:sp>
      <p:sp>
        <p:nvSpPr>
          <p:cNvPr id="8" name="Rectangle 5"/>
          <p:cNvSpPr/>
          <p:nvPr/>
        </p:nvSpPr>
        <p:spPr>
          <a:xfrm>
            <a:off x="330200" y="2526802"/>
            <a:ext cx="2949575" cy="1254125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рівень акредитації</a:t>
            </a:r>
          </a:p>
        </p:txBody>
      </p:sp>
      <p:sp>
        <p:nvSpPr>
          <p:cNvPr id="9" name="Rectangle 5"/>
          <p:cNvSpPr/>
          <p:nvPr/>
        </p:nvSpPr>
        <p:spPr>
          <a:xfrm>
            <a:off x="3603625" y="1165225"/>
            <a:ext cx="5140325" cy="1255713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/>
              <a:t>надання послуг замовнику у разі здійснення </a:t>
            </a:r>
            <a:r>
              <a:rPr lang="uk-UA" sz="2000" dirty="0" smtClean="0"/>
              <a:t>ним допорогових закупівель 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5"/>
          <p:cNvSpPr/>
          <p:nvPr/>
        </p:nvSpPr>
        <p:spPr>
          <a:xfrm>
            <a:off x="3603625" y="5313952"/>
            <a:ext cx="5140325" cy="1255713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/>
              <a:t>надання послуг учаснику, що бере участь у як </a:t>
            </a:r>
            <a:r>
              <a:rPr lang="uk-UA" sz="2000" dirty="0" smtClean="0"/>
              <a:t>допорогових </a:t>
            </a:r>
            <a:r>
              <a:rPr lang="uk-UA" sz="2000" dirty="0"/>
              <a:t>так і після порогових  </a:t>
            </a:r>
            <a:r>
              <a:rPr lang="uk-UA" sz="2000" dirty="0" err="1" smtClean="0"/>
              <a:t>закупівлях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3603625" y="3920377"/>
            <a:ext cx="5140325" cy="1254125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/>
              <a:t>надання послуг замовнику у разі здійснення </a:t>
            </a:r>
            <a:r>
              <a:rPr lang="uk-UA" sz="2000" dirty="0" smtClean="0"/>
              <a:t>ним як допорогових так і після порогових  </a:t>
            </a:r>
            <a:r>
              <a:rPr lang="uk-UA" sz="2000" dirty="0"/>
              <a:t>закупівель 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5"/>
          <p:cNvSpPr/>
          <p:nvPr/>
        </p:nvSpPr>
        <p:spPr>
          <a:xfrm>
            <a:off x="330200" y="3920377"/>
            <a:ext cx="2949575" cy="1255713"/>
          </a:xfrm>
          <a:prstGeom prst="rect">
            <a:avLst/>
          </a:prstGeom>
          <a:solidFill>
            <a:srgbClr val="1F5F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рівень акредитації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5"/>
          <p:cNvSpPr/>
          <p:nvPr/>
        </p:nvSpPr>
        <p:spPr>
          <a:xfrm>
            <a:off x="3603625" y="2525214"/>
            <a:ext cx="5140325" cy="1255713"/>
          </a:xfrm>
          <a:prstGeom prst="rect">
            <a:avLst/>
          </a:prstGeom>
          <a:solidFill>
            <a:srgbClr val="1F5FA0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4" rIns="91430" bIns="45714" anchor="ctr"/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/>
              <a:t>надання послуг учаснику, що бере участь </a:t>
            </a:r>
            <a:r>
              <a:rPr lang="uk-UA" sz="2000" dirty="0" smtClean="0"/>
              <a:t>у допорогових </a:t>
            </a:r>
            <a:r>
              <a:rPr lang="uk-UA" sz="2000" dirty="0" err="1" smtClean="0"/>
              <a:t>закупівлях</a:t>
            </a:r>
            <a:r>
              <a:rPr lang="uk-UA" sz="2000" dirty="0" smtClean="0"/>
              <a:t> 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711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483458"/>
              </p:ext>
            </p:extLst>
          </p:nvPr>
        </p:nvGraphicFramePr>
        <p:xfrm>
          <a:off x="461395" y="427841"/>
          <a:ext cx="8237988" cy="56961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4964"/>
                <a:gridCol w="942316"/>
                <a:gridCol w="3270214"/>
                <a:gridCol w="1410494"/>
              </a:tblGrid>
              <a:tr h="630325">
                <a:tc gridSpan="4"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endParaRPr lang="ru-RU" sz="1800" b="1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0325"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 anchor="b">
                    <a:noFill/>
                  </a:tcPr>
                </a:tc>
              </a:tr>
              <a:tr h="1359188"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endParaRPr lang="ru-RU" sz="1800" kern="1200" dirty="0" smtClean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algn="ctr" defTabSz="457146" rtl="0" eaLnBrk="1" fontAlgn="t" latinLnBrk="0" hangingPunct="1"/>
                      <a:r>
                        <a:rPr lang="ru-RU" sz="1800" kern="1200" dirty="0" smtClean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Бюджет </a:t>
                      </a:r>
                      <a:r>
                        <a:rPr lang="ru-RU" sz="1800" kern="1200" dirty="0" err="1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закупівлі</a:t>
                      </a:r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6470" marR="6470" marT="647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 err="1" smtClean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Неоподаткованих</a:t>
                      </a:r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algn="ctr" defTabSz="457146" rtl="0" eaLnBrk="1" fontAlgn="t" latinLnBrk="0" hangingPunct="1"/>
                      <a:r>
                        <a:rPr lang="ru-RU" sz="1800" kern="1200" dirty="0" err="1" smtClean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мінімумов</a:t>
                      </a:r>
                      <a:endParaRPr lang="ru-RU" sz="1800" kern="1200" dirty="0" smtClean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algn="ctr" defTabSz="457146" rtl="0" eaLnBrk="1" fontAlgn="t" latinLnBrk="0" hangingPunct="1"/>
                      <a:r>
                        <a:rPr lang="ru-RU" sz="1800" kern="1200" dirty="0" err="1" smtClean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доходів</a:t>
                      </a:r>
                      <a:r>
                        <a:rPr lang="ru-RU" sz="1800" kern="1200" dirty="0" smtClean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громадян</a:t>
                      </a:r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endParaRPr lang="ru-RU" sz="1800" kern="1200" dirty="0" smtClean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algn="ctr" defTabSz="457146" rtl="0" eaLnBrk="1" fontAlgn="t" latinLnBrk="0" hangingPunct="1"/>
                      <a:r>
                        <a:rPr lang="ru-RU" sz="1800" kern="1200" dirty="0" err="1" smtClean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Гривень</a:t>
                      </a:r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490"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до 20 000 </a:t>
                      </a:r>
                      <a:r>
                        <a:rPr lang="ru-RU" sz="1800" kern="1200" dirty="0" err="1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грн</a:t>
                      </a:r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 </a:t>
                      </a:r>
                    </a:p>
                  </a:txBody>
                  <a:tcPr marL="6470" marR="6470" marT="647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17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490"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до 50 000 грн</a:t>
                      </a:r>
                    </a:p>
                  </a:txBody>
                  <a:tcPr marL="6470" marR="6470" marT="647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7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119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490"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до 200 000 грн </a:t>
                      </a:r>
                    </a:p>
                  </a:txBody>
                  <a:tcPr marL="6470" marR="6470" marT="647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20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340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490"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до 1 млн </a:t>
                      </a:r>
                      <a:r>
                        <a:rPr lang="ru-RU" sz="1800" kern="1200" dirty="0" err="1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грн</a:t>
                      </a:r>
                      <a:endParaRPr lang="ru-RU" sz="1800" kern="1200" dirty="0">
                        <a:solidFill>
                          <a:srgbClr val="1F5F82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470" marR="6470" marT="647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30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510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325"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від 1 млн грн.</a:t>
                      </a:r>
                    </a:p>
                  </a:txBody>
                  <a:tcPr marL="6470" marR="6470" marT="647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100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146" rtl="0" eaLnBrk="1" fontAlgn="t" latinLnBrk="0" hangingPunct="1"/>
                      <a:r>
                        <a:rPr lang="ru-RU" sz="1800" kern="1200" dirty="0">
                          <a:solidFill>
                            <a:srgbClr val="1F5F82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1700</a:t>
                      </a:r>
                    </a:p>
                  </a:txBody>
                  <a:tcPr marL="6470" marR="6470" marT="647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97141" y="354846"/>
            <a:ext cx="7772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5613"/>
            <a:r>
              <a:rPr lang="ru-RU" sz="2400" b="1" i="1" dirty="0" err="1">
                <a:solidFill>
                  <a:srgbClr val="1F5FA0"/>
                </a:solidFill>
                <a:ea typeface="+mj-ea"/>
                <a:cs typeface="Arial" charset="0"/>
              </a:rPr>
              <a:t>Тарифи</a:t>
            </a:r>
            <a:r>
              <a:rPr lang="ru-RU" sz="2400" b="1" i="1" dirty="0">
                <a:solidFill>
                  <a:srgbClr val="1F5FA0"/>
                </a:solidFill>
                <a:ea typeface="+mj-ea"/>
                <a:cs typeface="Arial" charset="0"/>
              </a:rPr>
              <a:t> за подачу </a:t>
            </a:r>
            <a:r>
              <a:rPr lang="ru-RU" sz="2400" b="1" i="1" dirty="0" err="1">
                <a:solidFill>
                  <a:srgbClr val="1F5FA0"/>
                </a:solidFill>
                <a:ea typeface="+mj-ea"/>
                <a:cs typeface="Arial" charset="0"/>
              </a:rPr>
              <a:t>учасником</a:t>
            </a:r>
            <a:r>
              <a:rPr lang="ru-RU" sz="2400" b="1" i="1" dirty="0">
                <a:solidFill>
                  <a:srgbClr val="1F5FA0"/>
                </a:solidFill>
                <a:ea typeface="+mj-ea"/>
                <a:cs typeface="Arial" charset="0"/>
              </a:rPr>
              <a:t> </a:t>
            </a:r>
            <a:r>
              <a:rPr lang="ru-RU" sz="2400" b="1" i="1" dirty="0" err="1">
                <a:solidFill>
                  <a:srgbClr val="1F5FA0"/>
                </a:solidFill>
                <a:ea typeface="+mj-ea"/>
                <a:cs typeface="Arial" charset="0"/>
              </a:rPr>
              <a:t>пропозиції</a:t>
            </a:r>
            <a:endParaRPr lang="ru-RU" sz="2400" b="1" i="1" dirty="0">
              <a:solidFill>
                <a:srgbClr val="1F5FA0"/>
              </a:solidFill>
              <a:ea typeface="+mj-ea"/>
              <a:cs typeface="Arial" charset="0"/>
            </a:endParaRPr>
          </a:p>
        </p:txBody>
      </p:sp>
      <p:pic>
        <p:nvPicPr>
          <p:cNvPr id="4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530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192088" y="274638"/>
            <a:ext cx="8548687" cy="619125"/>
          </a:xfrm>
        </p:spPr>
        <p:txBody>
          <a:bodyPr/>
          <a:lstStyle/>
          <a:p>
            <a:r>
              <a:rPr lang="uk-UA" sz="2400" i="1" dirty="0">
                <a:latin typeface="Arial" charset="0"/>
                <a:cs typeface="Arial" charset="0"/>
              </a:rPr>
              <a:t>Публічний моніторинг </a:t>
            </a:r>
            <a:r>
              <a:rPr lang="en-US" sz="2400" i="1" dirty="0">
                <a:latin typeface="Arial" charset="0"/>
                <a:cs typeface="Arial" charset="0"/>
              </a:rPr>
              <a:t>bi.prozorro.org</a:t>
            </a:r>
            <a:endParaRPr lang="ru-RU" sz="2400" i="1" dirty="0">
              <a:latin typeface="Arial" charset="0"/>
              <a:cs typeface="Arial" charset="0"/>
            </a:endParaRP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027491" y="1035050"/>
            <a:ext cx="70890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400" dirty="0">
                <a:latin typeface="Calibri" pitchFamily="34" charset="0"/>
              </a:rPr>
              <a:t>Багато цікавої статистичної </a:t>
            </a:r>
            <a:r>
              <a:rPr lang="uk-UA" sz="2400" dirty="0" smtClean="0">
                <a:latin typeface="Calibri" pitchFamily="34" charset="0"/>
              </a:rPr>
              <a:t>та аналітичної інформації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7990"/>
            <a:ext cx="9144000" cy="4247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298450" y="233687"/>
            <a:ext cx="5917792" cy="619125"/>
          </a:xfrm>
        </p:spPr>
        <p:txBody>
          <a:bodyPr/>
          <a:lstStyle/>
          <a:p>
            <a:r>
              <a:rPr lang="uk-UA" sz="2400" i="1" dirty="0">
                <a:latin typeface="Arial" charset="0"/>
                <a:cs typeface="Arial" charset="0"/>
              </a:rPr>
              <a:t>Обізнаний – значить озброєний</a:t>
            </a:r>
            <a:endParaRPr lang="ru-RU" sz="2400" i="1" dirty="0">
              <a:latin typeface="Arial" charset="0"/>
              <a:cs typeface="Arial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68338" y="3487723"/>
            <a:ext cx="8247062" cy="268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5613">
              <a:spcBef>
                <a:spcPct val="20000"/>
              </a:spcBef>
              <a:buFont typeface="Arial" charset="0"/>
              <a:buNone/>
            </a:pPr>
            <a:r>
              <a:rPr lang="uk-UA" sz="2600" dirty="0" smtClean="0">
                <a:solidFill>
                  <a:srgbClr val="1F5F82"/>
                </a:solidFill>
                <a:cs typeface="Arial" charset="0"/>
              </a:rPr>
              <a:t>З чого почати: </a:t>
            </a:r>
          </a:p>
          <a:p>
            <a:pPr marL="741363" lvl="1" indent="-284163" defTabSz="455613">
              <a:spcBef>
                <a:spcPct val="20000"/>
              </a:spcBef>
              <a:buFont typeface="Arial" charset="0"/>
              <a:buChar char="–"/>
            </a:pPr>
            <a:r>
              <a:rPr lang="uk-UA" sz="2000" dirty="0" smtClean="0">
                <a:cs typeface="Arial" charset="0"/>
              </a:rPr>
              <a:t>зареєструватись </a:t>
            </a:r>
            <a:r>
              <a:rPr lang="uk-UA" sz="2000" dirty="0">
                <a:cs typeface="Arial" charset="0"/>
              </a:rPr>
              <a:t>на одному чи декількох майданчиках</a:t>
            </a:r>
          </a:p>
          <a:p>
            <a:pPr marL="741363" lvl="1" indent="-284163" defTabSz="455613">
              <a:spcBef>
                <a:spcPct val="20000"/>
              </a:spcBef>
              <a:buFont typeface="Arial" charset="0"/>
              <a:buChar char="–"/>
            </a:pPr>
            <a:r>
              <a:rPr lang="uk-UA" sz="2000" dirty="0">
                <a:cs typeface="Arial" charset="0"/>
              </a:rPr>
              <a:t>п</a:t>
            </a:r>
            <a:r>
              <a:rPr lang="uk-UA" sz="2000" dirty="0" smtClean="0">
                <a:cs typeface="Arial" charset="0"/>
              </a:rPr>
              <a:t>ровести або прийняти участь в закупівлі в тестовому режимі без </a:t>
            </a:r>
            <a:r>
              <a:rPr lang="uk-UA" sz="2000" dirty="0">
                <a:cs typeface="Arial" charset="0"/>
              </a:rPr>
              <a:t>можливих «наслідків»</a:t>
            </a:r>
          </a:p>
          <a:p>
            <a:pPr marL="741363" lvl="1" indent="-284163" defTabSz="455613">
              <a:spcBef>
                <a:spcPct val="20000"/>
              </a:spcBef>
              <a:buFont typeface="Arial" charset="0"/>
              <a:buChar char="–"/>
            </a:pPr>
            <a:r>
              <a:rPr lang="uk-UA" sz="2000" dirty="0" smtClean="0">
                <a:cs typeface="Arial" charset="0"/>
              </a:rPr>
              <a:t>адаптувати </a:t>
            </a:r>
            <a:r>
              <a:rPr lang="uk-UA" sz="2000" dirty="0">
                <a:cs typeface="Arial" charset="0"/>
              </a:rPr>
              <a:t>процеси в організації відповідно до </a:t>
            </a:r>
            <a:r>
              <a:rPr lang="uk-UA" sz="2000" dirty="0" smtClean="0">
                <a:cs typeface="Arial" charset="0"/>
              </a:rPr>
              <a:t>електронної процедури закупівель</a:t>
            </a:r>
          </a:p>
          <a:p>
            <a:pPr marL="741363" lvl="1" indent="-284163" defTabSz="455613">
              <a:spcBef>
                <a:spcPct val="20000"/>
              </a:spcBef>
              <a:buFont typeface="Arial" charset="0"/>
              <a:buChar char="–"/>
            </a:pPr>
            <a:r>
              <a:rPr lang="uk-UA" sz="2000" dirty="0" smtClean="0">
                <a:cs typeface="Arial" charset="0"/>
              </a:rPr>
              <a:t>оголосити </a:t>
            </a:r>
            <a:r>
              <a:rPr lang="uk-UA" sz="2000" dirty="0">
                <a:cs typeface="Arial" charset="0"/>
              </a:rPr>
              <a:t>або прийняти участь в </a:t>
            </a:r>
            <a:r>
              <a:rPr lang="uk-UA" sz="2000" dirty="0" smtClean="0">
                <a:cs typeface="Arial" charset="0"/>
              </a:rPr>
              <a:t>реальних торгах</a:t>
            </a:r>
          </a:p>
          <a:p>
            <a:pPr marL="741363" lvl="1" indent="-284163" defTabSz="455613">
              <a:spcBef>
                <a:spcPct val="20000"/>
              </a:spcBef>
              <a:buFont typeface="Arial" charset="0"/>
              <a:buChar char="–"/>
            </a:pPr>
            <a:endParaRPr lang="uk-UA" sz="3200" dirty="0">
              <a:solidFill>
                <a:srgbClr val="1F5F82"/>
              </a:solidFill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4075" y="1176922"/>
            <a:ext cx="7435850" cy="20928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Завчасно підготуйтеся </a:t>
            </a:r>
            <a:r>
              <a:rPr lang="uk-UA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 змін!</a:t>
            </a:r>
          </a:p>
          <a:p>
            <a:pPr algn="ctr" defTabSz="9142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Щоб навчитись працювати в умовах нового </a:t>
            </a:r>
            <a:r>
              <a:rPr lang="uk-UA" sz="2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Закону</a:t>
            </a:r>
            <a:r>
              <a:rPr lang="uk-UA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вже сьогодні ви можете спробувати майбутню систему на допорогових </a:t>
            </a:r>
            <a:r>
              <a:rPr lang="uk-UA" sz="26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закупівлях</a:t>
            </a:r>
            <a:r>
              <a:rPr lang="uk-UA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uk-UA" sz="2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Системі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ProZorro</a:t>
            </a:r>
            <a:r>
              <a:rPr lang="ru-RU" sz="2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lang="uk-UA" sz="2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230188" y="274638"/>
            <a:ext cx="8548687" cy="617537"/>
          </a:xfrm>
        </p:spPr>
        <p:txBody>
          <a:bodyPr/>
          <a:lstStyle/>
          <a:p>
            <a:r>
              <a:rPr lang="uk-UA" sz="2400" i="1" dirty="0">
                <a:latin typeface="Arial" charset="0"/>
                <a:cs typeface="Arial" charset="0"/>
              </a:rPr>
              <a:t>Етапи впровадження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815" y="1366520"/>
            <a:ext cx="7208838" cy="2200275"/>
          </a:xfrm>
        </p:spPr>
        <p:txBody>
          <a:bodyPr rtlCol="0">
            <a:normAutofit fontScale="92500" lnSpcReduction="10000"/>
          </a:bodyPr>
          <a:lstStyle/>
          <a:p>
            <a:pPr marL="0" indent="0" defTabSz="457146" fontAlgn="auto">
              <a:spcAft>
                <a:spcPts val="0"/>
              </a:spcAft>
              <a:buFont typeface="Arial"/>
              <a:buNone/>
              <a:defRPr/>
            </a:pPr>
            <a:r>
              <a:rPr lang="ru-RU" dirty="0" smtClean="0">
                <a:solidFill>
                  <a:srgbClr val="1F5F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</a:t>
            </a:r>
            <a:r>
              <a:rPr lang="ru-RU" dirty="0" err="1" smtClean="0">
                <a:solidFill>
                  <a:srgbClr val="1F5F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квітня</a:t>
            </a:r>
            <a:endParaRPr lang="uk-UA" dirty="0" smtClean="0">
              <a:solidFill>
                <a:srgbClr val="1F5F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862" lvl="1" indent="-285716" defTabSz="457146" fontAlgn="auto">
              <a:spcAft>
                <a:spcPts val="0"/>
              </a:spcAft>
              <a:buFont typeface="Arial"/>
              <a:buChar char="–"/>
              <a:defRPr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центральні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органи виконавчої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влади</a:t>
            </a:r>
          </a:p>
          <a:p>
            <a:pPr marL="742862" lvl="1" indent="-285716" defTabSz="457146" fontAlgn="auto">
              <a:spcAft>
                <a:spcPts val="0"/>
              </a:spcAft>
              <a:buFont typeface="Arial"/>
              <a:buChar char="–"/>
              <a:defRPr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замовники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, що здійснюють діяльність в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окремих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сферах господарювання (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монополісти)</a:t>
            </a:r>
          </a:p>
          <a:p>
            <a:pPr marL="0" indent="0" defTabSz="4571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>
              <a:solidFill>
                <a:srgbClr val="1F5F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Content Placeholder 2"/>
          <p:cNvSpPr txBox="1">
            <a:spLocks/>
          </p:cNvSpPr>
          <p:nvPr/>
        </p:nvSpPr>
        <p:spPr bwMode="auto">
          <a:xfrm>
            <a:off x="457200" y="3595370"/>
            <a:ext cx="868680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/>
          <a:lstStyle/>
          <a:p>
            <a:pPr defTabSz="455613">
              <a:spcBef>
                <a:spcPct val="20000"/>
              </a:spcBef>
              <a:buFont typeface="Arial" charset="0"/>
              <a:buNone/>
            </a:pPr>
            <a:r>
              <a:rPr lang="ru-RU" sz="3000" dirty="0">
                <a:solidFill>
                  <a:srgbClr val="1F5F82"/>
                </a:solidFill>
                <a:cs typeface="Arial" charset="0"/>
              </a:rPr>
              <a:t>01 </a:t>
            </a:r>
            <a:r>
              <a:rPr lang="ru-RU" sz="3000" dirty="0" err="1">
                <a:solidFill>
                  <a:srgbClr val="1F5F82"/>
                </a:solidFill>
                <a:cs typeface="Arial" charset="0"/>
              </a:rPr>
              <a:t>серпня</a:t>
            </a:r>
            <a:endParaRPr lang="uk-UA" sz="3000" dirty="0">
              <a:solidFill>
                <a:srgbClr val="1F5F82"/>
              </a:solidFill>
              <a:cs typeface="Arial" charset="0"/>
            </a:endParaRPr>
          </a:p>
          <a:p>
            <a:pPr marL="741363" lvl="1" indent="-284163" defTabSz="455613">
              <a:spcBef>
                <a:spcPct val="20000"/>
              </a:spcBef>
              <a:buFont typeface="Arial" charset="0"/>
              <a:buChar char="–"/>
            </a:pPr>
            <a:r>
              <a:rPr lang="uk-UA" sz="2600" dirty="0">
                <a:cs typeface="Arial" charset="0"/>
              </a:rPr>
              <a:t>всі замовники</a:t>
            </a:r>
          </a:p>
        </p:txBody>
      </p:sp>
      <p:pic>
        <p:nvPicPr>
          <p:cNvPr id="5" name="Picture 10" descr="Рисунок1"/>
          <p:cNvPicPr>
            <a:picLocks noChangeAspect="1" noChangeArrowheads="1"/>
          </p:cNvPicPr>
          <p:nvPr/>
        </p:nvPicPr>
        <p:blipFill>
          <a:blip r:embed="rId2"/>
          <a:srcRect t="9831" b="7056"/>
          <a:stretch>
            <a:fillRect/>
          </a:stretch>
        </p:blipFill>
        <p:spPr bwMode="auto">
          <a:xfrm>
            <a:off x="3937000" y="3566795"/>
            <a:ext cx="4541838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0200" y="-1"/>
            <a:ext cx="1493831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2135"/>
            <a:ext cx="9144000" cy="6858000"/>
            <a:chOff x="1477168" y="637382"/>
            <a:chExt cx="6722920" cy="4289092"/>
          </a:xfrm>
          <a:solidFill>
            <a:schemeClr val="bg1"/>
          </a:solidFill>
        </p:grpSpPr>
        <p:sp>
          <p:nvSpPr>
            <p:cNvPr id="11" name="Прямоугольник 10"/>
            <p:cNvSpPr/>
            <p:nvPr/>
          </p:nvSpPr>
          <p:spPr>
            <a:xfrm>
              <a:off x="1477168" y="637382"/>
              <a:ext cx="6722920" cy="4289092"/>
            </a:xfrm>
            <a:prstGeom prst="rect">
              <a:avLst/>
            </a:prstGeom>
            <a:grpFill/>
            <a:ln>
              <a:solidFill>
                <a:srgbClr val="FFF2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18509" y="3651370"/>
              <a:ext cx="3323657" cy="11164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sz="2200" u="sng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Служба п</a:t>
              </a:r>
              <a:r>
                <a:rPr lang="uk-UA" sz="2200" u="sng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і</a:t>
              </a:r>
              <a:r>
                <a:rPr lang="ru-RU" sz="2200" u="sng" dirty="0" err="1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дтримки</a:t>
              </a:r>
              <a:endParaRPr lang="en-US" sz="2200" u="sng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en-US" sz="2200" i="1" u="sng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 </a:t>
              </a:r>
              <a:endParaRPr lang="ru-RU" sz="2200" i="1" u="sng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ru-RU" sz="2200" i="1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Тел.+38 044 489 32 </a:t>
              </a:r>
              <a:r>
                <a:rPr lang="ru-RU" sz="2200" i="1" dirty="0" smtClean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21</a:t>
              </a:r>
            </a:p>
            <a:p>
              <a:endParaRPr lang="en-US" sz="2200" i="1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en-US" sz="2200" i="1" dirty="0">
                  <a:solidFill>
                    <a:schemeClr val="accent4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E-mail: support@public-bid.com.ua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808296" y="6104282"/>
            <a:ext cx="3381876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21" i="1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www.public-bid.com.ua</a:t>
            </a:r>
            <a:endParaRPr lang="ru-RU" sz="2421" i="1" dirty="0">
              <a:solidFill>
                <a:schemeClr val="accent4">
                  <a:lumMod val="7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6703" y="778418"/>
            <a:ext cx="7190593" cy="42639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07" y="241522"/>
            <a:ext cx="3248695" cy="77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2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40227</TotalTime>
  <Words>770</Words>
  <Application>Microsoft Office PowerPoint</Application>
  <PresentationFormat>Экран (4:3)</PresentationFormat>
  <Paragraphs>161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Cambria</vt:lpstr>
      <vt:lpstr>Segoe UI</vt:lpstr>
      <vt:lpstr>Tahoma</vt:lpstr>
      <vt:lpstr>Times New Roman</vt:lpstr>
      <vt:lpstr>Office Theme</vt:lpstr>
      <vt:lpstr>Презентация PowerPoint</vt:lpstr>
      <vt:lpstr>Презентация PowerPoint</vt:lpstr>
      <vt:lpstr>Стратегічні цілі реформи:</vt:lpstr>
      <vt:lpstr>Створення єдиного Закону про закупівлі</vt:lpstr>
      <vt:lpstr>Ключові нововведення Закону</vt:lpstr>
      <vt:lpstr>Скорочення кількості процедур</vt:lpstr>
      <vt:lpstr>Етапи закупівлі в ProZorro</vt:lpstr>
      <vt:lpstr>Допорогові і Відкриті торги</vt:lpstr>
      <vt:lpstr>     </vt:lpstr>
      <vt:lpstr>Презентация PowerPoint</vt:lpstr>
      <vt:lpstr>Пороги</vt:lpstr>
      <vt:lpstr>Як це працює?</vt:lpstr>
      <vt:lpstr>Перехідний етап:</vt:lpstr>
      <vt:lpstr>Рівні акредитації майданчиків</vt:lpstr>
      <vt:lpstr>Презентация PowerPoint</vt:lpstr>
      <vt:lpstr>Публічний моніторинг bi.prozorro.org</vt:lpstr>
      <vt:lpstr>Обізнаний – значить озброєний</vt:lpstr>
      <vt:lpstr>Етапи впровадження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Natasha Best</dc:creator>
  <cp:lastModifiedBy>Alexey Hnilomedov</cp:lastModifiedBy>
  <cp:revision>492</cp:revision>
  <cp:lastPrinted>2015-05-19T16:16:04Z</cp:lastPrinted>
  <dcterms:created xsi:type="dcterms:W3CDTF">2015-02-04T10:01:56Z</dcterms:created>
  <dcterms:modified xsi:type="dcterms:W3CDTF">2016-05-06T07:19:47Z</dcterms:modified>
</cp:coreProperties>
</file>