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1"/>
  </p:notesMasterIdLst>
  <p:sldIdLst>
    <p:sldId id="257" r:id="rId2"/>
    <p:sldId id="258" r:id="rId3"/>
    <p:sldId id="264" r:id="rId4"/>
    <p:sldId id="259" r:id="rId5"/>
    <p:sldId id="260" r:id="rId6"/>
    <p:sldId id="261" r:id="rId7"/>
    <p:sldId id="265" r:id="rId8"/>
    <p:sldId id="262" r:id="rId9"/>
    <p:sldId id="263" r:id="rId10"/>
  </p:sldIdLst>
  <p:sldSz cx="10693400" cy="7561263"/>
  <p:notesSz cx="6761163" cy="9942513"/>
  <p:defaultTextStyle>
    <a:defPPr>
      <a:defRPr lang="uk-UA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5A3"/>
    <a:srgbClr val="FFFF00"/>
    <a:srgbClr val="CC6600"/>
    <a:srgbClr val="CC9900"/>
    <a:srgbClr val="669900"/>
    <a:srgbClr val="D88B5C"/>
    <a:srgbClr val="46C299"/>
    <a:srgbClr val="FFCC99"/>
    <a:srgbClr val="F0EFC7"/>
    <a:srgbClr val="2AD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0" d="100"/>
          <a:sy n="100" d="100"/>
        </p:scale>
        <p:origin x="-1428" y="-10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06591512589695"/>
          <c:y val="0.18846550800535275"/>
          <c:w val="0.82693401756629936"/>
          <c:h val="0.66470946450842583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  <c:spPr>
              <a:ln>
                <a:solidFill>
                  <a:schemeClr val="accent2"/>
                </a:solidFill>
              </a:ln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7.5533026114715379E-2"/>
                  <c:y val="6.6553630304016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Кривий Ріг</c:v>
                </c:pt>
                <c:pt idx="1">
                  <c:v>Дніпропетровська область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3412.7</c:v>
                </c:pt>
                <c:pt idx="1">
                  <c:v>9170.7000000000007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b"/>
      <c:legendEntry>
        <c:idx val="0"/>
        <c:txPr>
          <a:bodyPr/>
          <a:lstStyle/>
          <a:p>
            <a:pPr>
              <a:defRPr sz="240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240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pPr>
            <a:endParaRPr lang="uk-UA"/>
          </a:p>
        </c:txPr>
      </c:legendEntry>
      <c:layout/>
      <c:overlay val="0"/>
      <c:txPr>
        <a:bodyPr/>
        <a:lstStyle/>
        <a:p>
          <a:pPr>
            <a:defRPr sz="2400">
              <a:latin typeface="Arial Narrow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tx1"/>
                </a:solidFill>
                <a:latin typeface="Arial Narrow" pitchFamily="34" charset="0"/>
              </a:defRPr>
            </a:pPr>
            <a:r>
              <a:rPr lang="uk-UA" sz="2000" dirty="0">
                <a:solidFill>
                  <a:schemeClr val="tx1"/>
                </a:solidFill>
                <a:latin typeface="Arial Narrow" pitchFamily="34" charset="0"/>
              </a:rPr>
              <a:t>ДИНАМІКА СЕРЕДНЬОМІСЯЧНОЇ ЗАРОБІТНОЇ </a:t>
            </a:r>
            <a:r>
              <a:rPr lang="uk-UA" sz="2000" dirty="0" smtClean="0">
                <a:solidFill>
                  <a:schemeClr val="tx1"/>
                </a:solidFill>
                <a:latin typeface="Arial Narrow" pitchFamily="34" charset="0"/>
              </a:rPr>
              <a:t>ПЛАТИ, </a:t>
            </a:r>
            <a:r>
              <a:rPr lang="uk-UA" sz="2000" dirty="0" err="1" smtClean="0">
                <a:solidFill>
                  <a:schemeClr val="tx1"/>
                </a:solidFill>
                <a:latin typeface="Arial Narrow" pitchFamily="34" charset="0"/>
              </a:rPr>
              <a:t>грн</a:t>
            </a:r>
            <a:endParaRPr lang="uk-UA" sz="2000" dirty="0">
              <a:solidFill>
                <a:schemeClr val="tx1"/>
              </a:solidFill>
              <a:latin typeface="Arial Narrow" pitchFamily="34" charset="0"/>
            </a:endParaRPr>
          </a:p>
        </c:rich>
      </c:tx>
      <c:layout/>
      <c:overlay val="0"/>
      <c:spPr>
        <a:solidFill>
          <a:schemeClr val="accent2"/>
        </a:solidFill>
      </c:spPr>
    </c:title>
    <c:autoTitleDeleted val="0"/>
    <c:view3D>
      <c:rotX val="15"/>
      <c:rotY val="20"/>
      <c:rAngAx val="1"/>
    </c:view3D>
    <c:floor>
      <c:thickness val="0"/>
      <c:spPr>
        <a:solidFill>
          <a:srgbClr val="E1E0D1">
            <a:alpha val="64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ДИНАМІКА СЕРЕДНЬОМІСЯЧНОЇ ЗАРОБІТНОЇ ПЛАТИ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6C299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3.0941981105413238E-3"/>
                  <c:y val="0.10754221497671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825943316239713E-3"/>
                  <c:y val="0.13765403517019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Arial Narrow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IV квартал2016</c:v>
                </c:pt>
                <c:pt idx="1">
                  <c:v>IV квартал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6110</c:v>
                </c:pt>
                <c:pt idx="1">
                  <c:v>8304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981696"/>
        <c:axId val="133983232"/>
        <c:axId val="0"/>
      </c:bar3DChart>
      <c:catAx>
        <c:axId val="1339816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1"/>
                </a:solidFill>
                <a:latin typeface="Arial Narrow" pitchFamily="34" charset="0"/>
              </a:defRPr>
            </a:pPr>
            <a:endParaRPr lang="uk-UA"/>
          </a:p>
        </c:txPr>
        <c:crossAx val="133983232"/>
        <c:crosses val="autoZero"/>
        <c:auto val="1"/>
        <c:lblAlgn val="ctr"/>
        <c:lblOffset val="100"/>
        <c:noMultiLvlLbl val="0"/>
      </c:catAx>
      <c:valAx>
        <c:axId val="133983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98169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5">
        <a:alpha val="7000"/>
      </a:schemeClr>
    </a:solidFill>
  </c:spPr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>
                <a:solidFill>
                  <a:schemeClr val="bg1"/>
                </a:solidFill>
              </a:defRPr>
            </a:pPr>
            <a:r>
              <a:rPr lang="ru-RU" sz="2000" b="1" dirty="0" smtClean="0">
                <a:solidFill>
                  <a:schemeClr val="bg1"/>
                </a:solidFill>
              </a:rPr>
              <a:t>ЗАГАЛЬНА СУМА ЗАБОРГОВАНОСТІ З ВИПЛАТИ ЗАРОБІТНОЇ ПЛАТИ</a:t>
            </a:r>
            <a:r>
              <a:rPr lang="uk-UA" sz="2000" b="1" dirty="0" smtClean="0">
                <a:solidFill>
                  <a:schemeClr val="bg1"/>
                </a:solidFill>
              </a:rPr>
              <a:t>,</a:t>
            </a:r>
            <a:r>
              <a:rPr lang="uk-UA" sz="2000" b="1" baseline="0" dirty="0" smtClean="0">
                <a:solidFill>
                  <a:schemeClr val="bg1"/>
                </a:solidFill>
              </a:rPr>
              <a:t> </a:t>
            </a:r>
            <a:r>
              <a:rPr lang="uk-UA" sz="2000" b="1" baseline="0" dirty="0" err="1" smtClean="0">
                <a:solidFill>
                  <a:schemeClr val="bg1"/>
                </a:solidFill>
              </a:rPr>
              <a:t>тис.грн</a:t>
            </a:r>
            <a:endParaRPr lang="ru-RU" sz="2000" b="1" dirty="0">
              <a:solidFill>
                <a:schemeClr val="bg1"/>
              </a:solidFill>
            </a:endParaRPr>
          </a:p>
        </c:rich>
      </c:tx>
      <c:layout/>
      <c:overlay val="0"/>
      <c:spPr>
        <a:solidFill>
          <a:schemeClr val="accent2"/>
        </a:solidFill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сума заборгованості з виплати заробітної плати по місту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8.548771171856856E-2"/>
                  <c:y val="-7.9748922761598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52110736879157E-3"/>
                  <c:y val="4.7849353656959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01.12.2017</c:v>
                </c:pt>
                <c:pt idx="1">
                  <c:v>на 01.01.2018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60804.7</c:v>
                </c:pt>
                <c:pt idx="1">
                  <c:v>61833.1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016384"/>
        <c:axId val="141558912"/>
      </c:lineChart>
      <c:catAx>
        <c:axId val="134016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uk-UA"/>
          </a:p>
        </c:txPr>
        <c:crossAx val="141558912"/>
        <c:crosses val="autoZero"/>
        <c:auto val="1"/>
        <c:lblAlgn val="ctr"/>
        <c:lblOffset val="100"/>
        <c:noMultiLvlLbl val="0"/>
      </c:catAx>
      <c:valAx>
        <c:axId val="141558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016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C00000">
        <a:alpha val="7000"/>
      </a:srgbClr>
    </a:solidFill>
    <a:ln w="38100">
      <a:noFill/>
    </a:ln>
  </c:spPr>
  <c:txPr>
    <a:bodyPr/>
    <a:lstStyle/>
    <a:p>
      <a:pPr>
        <a:defRPr sz="1600" b="0">
          <a:latin typeface="Arial Narrow" pitchFamily="34" charset="0"/>
        </a:defRPr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СКОРОЧЕННЯ ЧИСЕЛЬНОСТІ НАСЕЛЕННЯ           </a:t>
            </a:r>
            <a:r>
              <a:rPr lang="ru-RU" dirty="0" smtClean="0">
                <a:solidFill>
                  <a:schemeClr val="accent2"/>
                </a:solidFill>
                <a:latin typeface="Arial Narrow" pitchFamily="34" charset="0"/>
              </a:rPr>
              <a:t>ПРОТЯГОМ 2017 РОКУ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ОСІБ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Показники скорочення чисельності населення, осіб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rgbClr val="46C299"/>
              </a:solidFill>
            </c:spPr>
          </c:dPt>
          <c:dLbls>
            <c:dLbl>
              <c:idx val="0"/>
              <c:layout>
                <c:manualLayout>
                  <c:x val="-8.9970009711269297E-2"/>
                  <c:y val="-0.16203086287038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908036714642237E-2"/>
                  <c:y val="0.181290604603488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природне скорочення</c:v>
                </c:pt>
                <c:pt idx="1">
                  <c:v>міграційне скорочення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4860</c:v>
                </c:pt>
                <c:pt idx="1">
                  <c:v>1749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 b="1" i="1">
                <a:solidFill>
                  <a:srgbClr val="46C299"/>
                </a:solidFill>
                <a:latin typeface="Arial Narrow" pitchFamily="34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2400" b="1" i="1">
                <a:solidFill>
                  <a:schemeClr val="accent2"/>
                </a:solidFill>
                <a:latin typeface="Arial Narrow" pitchFamily="34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76329034982226185"/>
          <c:y val="0.35631533726464304"/>
          <c:w val="0.22620307723781011"/>
          <c:h val="0.60986497990049815"/>
        </c:manualLayout>
      </c:layout>
      <c:overlay val="0"/>
      <c:txPr>
        <a:bodyPr/>
        <a:lstStyle/>
        <a:p>
          <a:pPr>
            <a:defRPr sz="2400" i="1">
              <a:latin typeface="Arial Narrow" pitchFamily="34" charset="0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rgbClr val="46C299">
        <a:alpha val="10000"/>
      </a:srgbClr>
    </a:solidFill>
  </c:spPr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uk-UA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характером будівництва </a:t>
            </a:r>
          </a:p>
          <a:p>
            <a:pPr>
              <a:defRPr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uk-UA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обсяги робіт: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8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explosion val="4"/>
            <c:spPr>
              <a:solidFill>
                <a:srgbClr val="46C299"/>
              </a:solidFill>
            </c:spPr>
          </c:dPt>
          <c:dPt>
            <c:idx val="2"/>
            <c:invertIfNegative val="0"/>
            <c:bubble3D val="0"/>
            <c:explosion val="3"/>
          </c:dPt>
          <c:dLbls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роботи з нового будівництва, реконструкції та технічного переозброєння</c:v>
                </c:pt>
                <c:pt idx="1">
                  <c:v>капітальний ремонт</c:v>
                </c:pt>
                <c:pt idx="2">
                  <c:v>поточний ремонт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0.61699999999999999</c:v>
                </c:pt>
                <c:pt idx="1">
                  <c:v>0.218</c:v>
                </c:pt>
                <c:pt idx="2">
                  <c:v>0.16500000000000001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0963328"/>
        <c:axId val="22386944"/>
      </c:barChart>
      <c:valAx>
        <c:axId val="2238694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10963328"/>
        <c:crosses val="autoZero"/>
        <c:crossBetween val="between"/>
      </c:valAx>
      <c:catAx>
        <c:axId val="1109633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i="0"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22386944"/>
        <c:crosses val="autoZero"/>
        <c:auto val="1"/>
        <c:lblAlgn val="ctr"/>
        <c:lblOffset val="100"/>
        <c:noMultiLvlLbl val="0"/>
      </c:catAx>
      <c:spPr>
        <a:pattFill prst="pct20">
          <a:fgClr>
            <a:schemeClr val="accent1"/>
          </a:fgClr>
          <a:bgClr>
            <a:schemeClr val="bg1"/>
          </a:bgClr>
        </a:pattFill>
      </c:spPr>
    </c:plotArea>
    <c:plotVisOnly val="1"/>
    <c:dispBlanksAs val="gap"/>
    <c:showDLblsOverMax val="0"/>
  </c:chart>
  <c:spPr>
    <a:noFill/>
    <a:ln>
      <a:solidFill>
        <a:schemeClr val="accent5">
          <a:lumMod val="75000"/>
        </a:schemeClr>
      </a:solidFill>
      <a:prstDash val="dash"/>
    </a:ln>
  </c:spPr>
  <c:txPr>
    <a:bodyPr/>
    <a:lstStyle/>
    <a:p>
      <a:pPr>
        <a:defRPr sz="16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Arial Narrow" pitchFamily="34" charset="0"/>
              </a:defRPr>
            </a:pPr>
            <a:r>
              <a:rPr lang="uk-UA" sz="2800" dirty="0" smtClean="0">
                <a:solidFill>
                  <a:schemeClr val="accent2"/>
                </a:solidFill>
                <a:latin typeface="Arial Narrow" pitchFamily="34" charset="0"/>
              </a:rPr>
              <a:t>ПАСАЖИРООБІГ, </a:t>
            </a:r>
          </a:p>
          <a:p>
            <a:pPr>
              <a:defRPr sz="2400">
                <a:latin typeface="Arial Narrow" pitchFamily="34" charset="0"/>
              </a:defRPr>
            </a:pPr>
            <a:r>
              <a:rPr lang="uk-UA" sz="2800" dirty="0" smtClean="0">
                <a:solidFill>
                  <a:srgbClr val="46C299"/>
                </a:solidFill>
                <a:latin typeface="Arial Narrow" pitchFamily="34" charset="0"/>
              </a:rPr>
              <a:t>млн. пасажирів на кілометр</a:t>
            </a:r>
            <a:endParaRPr lang="uk-UA" sz="2800" dirty="0">
              <a:solidFill>
                <a:srgbClr val="46C299"/>
              </a:solidFill>
              <a:latin typeface="Arial Narrow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solidFill>
          <a:srgbClr val="E1E0D1">
            <a:alpha val="47000"/>
          </a:srgbClr>
        </a:solidFill>
        <a:ln>
          <a:solidFill>
            <a:schemeClr val="accent1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рік</c:v>
                </c:pt>
                <c:pt idx="1">
                  <c:v>2017 рік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236.1</c:v>
                </c:pt>
                <c:pt idx="1">
                  <c:v>424.9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16320"/>
        <c:axId val="22973440"/>
        <c:axId val="0"/>
      </c:bar3DChart>
      <c:catAx>
        <c:axId val="2261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46C299"/>
                </a:solidFill>
                <a:latin typeface="Arial Narrow" pitchFamily="34" charset="0"/>
              </a:defRPr>
            </a:pPr>
            <a:endParaRPr lang="uk-UA"/>
          </a:p>
        </c:txPr>
        <c:crossAx val="22973440"/>
        <c:crosses val="autoZero"/>
        <c:auto val="1"/>
        <c:lblAlgn val="ctr"/>
        <c:lblOffset val="100"/>
        <c:noMultiLvlLbl val="0"/>
      </c:catAx>
      <c:valAx>
        <c:axId val="22973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61632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r>
              <a:rPr lang="uk-UA" sz="2400" dirty="0" smtClean="0">
                <a:solidFill>
                  <a:schemeClr val="tx1"/>
                </a:solidFill>
              </a:rPr>
              <a:t>Кількість офіційно безробітних, осіб</a:t>
            </a:r>
            <a:endParaRPr lang="uk-UA" sz="2400" baseline="0" dirty="0" smtClean="0">
              <a:solidFill>
                <a:schemeClr val="tx1"/>
              </a:solidFill>
            </a:endParaRPr>
          </a:p>
        </c:rich>
      </c:tx>
      <c:layout/>
      <c:overlay val="0"/>
      <c:spPr>
        <a:solidFill>
          <a:schemeClr val="accent2"/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46C29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uk-UA" smtClean="0"/>
                      <a:t> </a:t>
                    </a:r>
                    <a:r>
                      <a:rPr lang="en-US" smtClean="0"/>
                      <a:t>238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uk-UA" smtClean="0"/>
                      <a:t> </a:t>
                    </a:r>
                    <a:r>
                      <a:rPr lang="en-US" smtClean="0"/>
                      <a:t>284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01.12.2017</c:v>
                </c:pt>
                <c:pt idx="1">
                  <c:v>на 01.01.2018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3238</c:v>
                </c:pt>
                <c:pt idx="1">
                  <c:v>3284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60992"/>
        <c:axId val="23026688"/>
      </c:barChart>
      <c:catAx>
        <c:axId val="2266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2400" b="1">
                <a:solidFill>
                  <a:schemeClr val="tx1"/>
                </a:solidFill>
              </a:defRPr>
            </a:pPr>
            <a:endParaRPr lang="uk-UA"/>
          </a:p>
        </c:txPr>
        <c:crossAx val="23026688"/>
        <c:crosses val="autoZero"/>
        <c:auto val="1"/>
        <c:lblAlgn val="ctr"/>
        <c:lblOffset val="100"/>
        <c:noMultiLvlLbl val="0"/>
      </c:catAx>
      <c:valAx>
        <c:axId val="23026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660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CC99">
        <a:alpha val="7000"/>
      </a:srgbClr>
    </a:solidFill>
    <a:ln>
      <a:noFill/>
    </a:ln>
  </c:spPr>
  <c:txPr>
    <a:bodyPr/>
    <a:lstStyle/>
    <a:p>
      <a:pPr>
        <a:defRPr sz="2400">
          <a:latin typeface="Arial Narrow" pitchFamily="34" charset="0"/>
        </a:defRPr>
      </a:pPr>
      <a:endParaRPr lang="uk-UA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/>
              <a:t>Співвідношення безробітних осіб за віком, %</a:t>
            </a:r>
          </a:p>
        </c:rich>
      </c:tx>
      <c:layout/>
      <c:overlay val="0"/>
      <c:spPr>
        <a:solidFill>
          <a:schemeClr val="accent2"/>
        </a:solidFill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Безробітних у місті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46C299"/>
              </a:solidFill>
            </c:spPr>
          </c:dPt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0.10673505753845738"/>
                  <c:y val="7.630939555025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77618606421911E-2"/>
                  <c:y val="-0.13365404727044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жінки</c:v>
                </c:pt>
                <c:pt idx="1">
                  <c:v>чоловіки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0.64700000000000002</c:v>
                </c:pt>
                <c:pt idx="1">
                  <c:v>0.35299999999999998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75000"/>
        <a:alpha val="12941"/>
      </a:schemeClr>
    </a:solidFill>
    <a:ln>
      <a:noFill/>
    </a:ln>
  </c:spPr>
  <c:txPr>
    <a:bodyPr/>
    <a:lstStyle/>
    <a:p>
      <a:pPr>
        <a:defRPr sz="2000">
          <a:solidFill>
            <a:schemeClr val="tx1"/>
          </a:solidFill>
          <a:latin typeface="Arial Narrow" pitchFamily="34" charset="0"/>
        </a:defRPr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r>
              <a:rPr lang="uk-UA" sz="2400">
                <a:solidFill>
                  <a:schemeClr val="tx1"/>
                </a:solidFill>
              </a:rPr>
              <a:t>Рівень працевлаштування безробітних,%</a:t>
            </a:r>
          </a:p>
        </c:rich>
      </c:tx>
      <c:layout/>
      <c:overlay val="0"/>
      <c:spPr>
        <a:solidFill>
          <a:schemeClr val="accent2"/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D88B5C"/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рік</c:v>
                </c:pt>
                <c:pt idx="1">
                  <c:v>2017 рік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0.32</c:v>
                </c:pt>
                <c:pt idx="1">
                  <c:v>0.372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05440"/>
        <c:axId val="130606976"/>
      </c:barChart>
      <c:catAx>
        <c:axId val="13060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uk-UA"/>
          </a:p>
        </c:txPr>
        <c:crossAx val="130606976"/>
        <c:crosses val="autoZero"/>
        <c:auto val="1"/>
        <c:lblAlgn val="ctr"/>
        <c:lblOffset val="100"/>
        <c:noMultiLvlLbl val="0"/>
      </c:catAx>
      <c:valAx>
        <c:axId val="1306069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30605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00">
        <a:alpha val="13000"/>
      </a:srgbClr>
    </a:solidFill>
    <a:ln>
      <a:noFill/>
    </a:ln>
  </c:spPr>
  <c:txPr>
    <a:bodyPr/>
    <a:lstStyle/>
    <a:p>
      <a:pPr>
        <a:defRPr sz="1800">
          <a:latin typeface="Arial Narrow" pitchFamily="34" charset="0"/>
        </a:defRPr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r>
              <a:rPr lang="uk-UA" sz="2400" dirty="0" smtClean="0">
                <a:solidFill>
                  <a:schemeClr val="tx1"/>
                </a:solidFill>
              </a:rPr>
              <a:t>Кількість офіційно безробітних, осіб</a:t>
            </a:r>
            <a:endParaRPr lang="uk-UA" sz="2400" baseline="0" dirty="0" smtClean="0">
              <a:solidFill>
                <a:schemeClr val="tx1"/>
              </a:solidFill>
            </a:endParaRPr>
          </a:p>
        </c:rich>
      </c:tx>
      <c:layout/>
      <c:overlay val="0"/>
      <c:spPr>
        <a:solidFill>
          <a:schemeClr val="accent2"/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46C29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uk-UA" smtClean="0"/>
                      <a:t> </a:t>
                    </a:r>
                    <a:r>
                      <a:rPr lang="en-US" smtClean="0"/>
                      <a:t>238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uk-UA" smtClean="0"/>
                      <a:t> </a:t>
                    </a:r>
                    <a:r>
                      <a:rPr lang="en-US" smtClean="0"/>
                      <a:t>284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01.12.2017</c:v>
                </c:pt>
                <c:pt idx="1">
                  <c:v>на 01.01.2018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3238</c:v>
                </c:pt>
                <c:pt idx="1">
                  <c:v>3284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81024"/>
        <c:axId val="130882560"/>
      </c:barChart>
      <c:catAx>
        <c:axId val="13088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2400" b="1">
                <a:solidFill>
                  <a:schemeClr val="tx1"/>
                </a:solidFill>
              </a:defRPr>
            </a:pPr>
            <a:endParaRPr lang="uk-UA"/>
          </a:p>
        </c:txPr>
        <c:crossAx val="130882560"/>
        <c:crosses val="autoZero"/>
        <c:auto val="1"/>
        <c:lblAlgn val="ctr"/>
        <c:lblOffset val="100"/>
        <c:noMultiLvlLbl val="0"/>
      </c:catAx>
      <c:valAx>
        <c:axId val="130882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0881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CC99">
        <a:alpha val="7000"/>
      </a:srgbClr>
    </a:solidFill>
    <a:ln>
      <a:noFill/>
    </a:ln>
  </c:spPr>
  <c:txPr>
    <a:bodyPr/>
    <a:lstStyle/>
    <a:p>
      <a:pPr>
        <a:defRPr sz="2400">
          <a:latin typeface="Arial Narrow" pitchFamily="34" charset="0"/>
        </a:defRPr>
      </a:pPr>
      <a:endParaRPr lang="uk-UA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r>
              <a:rPr lang="uk-UA" sz="2400">
                <a:solidFill>
                  <a:schemeClr val="tx1"/>
                </a:solidFill>
              </a:rPr>
              <a:t>Рівень працевлаштування безробітних,%</a:t>
            </a:r>
          </a:p>
        </c:rich>
      </c:tx>
      <c:layout/>
      <c:overlay val="0"/>
      <c:spPr>
        <a:solidFill>
          <a:schemeClr val="accent2"/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D88B5C"/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рік</c:v>
                </c:pt>
                <c:pt idx="1">
                  <c:v>2017 рік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0.32</c:v>
                </c:pt>
                <c:pt idx="1">
                  <c:v>0.372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912256"/>
        <c:axId val="130913792"/>
      </c:barChart>
      <c:catAx>
        <c:axId val="13091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uk-UA"/>
          </a:p>
        </c:txPr>
        <c:crossAx val="130913792"/>
        <c:crosses val="autoZero"/>
        <c:auto val="1"/>
        <c:lblAlgn val="ctr"/>
        <c:lblOffset val="100"/>
        <c:noMultiLvlLbl val="0"/>
      </c:catAx>
      <c:valAx>
        <c:axId val="1309137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30912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00">
        <a:alpha val="13000"/>
      </a:srgbClr>
    </a:solidFill>
    <a:ln>
      <a:noFill/>
    </a:ln>
  </c:spPr>
  <c:txPr>
    <a:bodyPr/>
    <a:lstStyle/>
    <a:p>
      <a:pPr>
        <a:defRPr sz="1800">
          <a:latin typeface="Arial Narrow" pitchFamily="34" charset="0"/>
        </a:defRPr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i="0">
                <a:solidFill>
                  <a:schemeClr val="bg1"/>
                </a:solidFill>
                <a:latin typeface="Arial Narrow" pitchFamily="34" charset="0"/>
              </a:defRPr>
            </a:pPr>
            <a:r>
              <a:rPr lang="uk-UA" sz="2000" i="0" dirty="0" smtClean="0">
                <a:solidFill>
                  <a:schemeClr val="tx1"/>
                </a:solidFill>
                <a:latin typeface="Arial Narrow" pitchFamily="34" charset="0"/>
              </a:rPr>
              <a:t>ПОРІВНЯННЯ СЕРЕДНЬОМІСЯЧНОЇ ЗАРОБІТНОЇ ПЛАТИ</a:t>
            </a:r>
          </a:p>
          <a:p>
            <a:pPr>
              <a:defRPr sz="2000" i="0">
                <a:solidFill>
                  <a:schemeClr val="bg1"/>
                </a:solidFill>
                <a:latin typeface="Arial Narrow" pitchFamily="34" charset="0"/>
              </a:defRPr>
            </a:pPr>
            <a:r>
              <a:rPr lang="uk-UA" sz="2000" i="0" dirty="0" smtClean="0">
                <a:solidFill>
                  <a:schemeClr val="tx1"/>
                </a:solidFill>
                <a:latin typeface="Arial Narrow" pitchFamily="34" charset="0"/>
              </a:rPr>
              <a:t>У</a:t>
            </a:r>
            <a:r>
              <a:rPr lang="uk-UA" sz="2000" i="0" baseline="0" dirty="0" smtClean="0">
                <a:solidFill>
                  <a:schemeClr val="tx1"/>
                </a:solidFill>
                <a:latin typeface="Arial Narrow" pitchFamily="34" charset="0"/>
              </a:rPr>
              <a:t> І</a:t>
            </a:r>
            <a:r>
              <a:rPr lang="en-US" sz="2000" i="0" baseline="0" dirty="0" smtClean="0">
                <a:solidFill>
                  <a:schemeClr val="tx1"/>
                </a:solidFill>
                <a:latin typeface="Arial Narrow" pitchFamily="34" charset="0"/>
              </a:rPr>
              <a:t>V</a:t>
            </a:r>
            <a:r>
              <a:rPr lang="uk-UA" sz="2000" i="0" baseline="0" dirty="0" smtClean="0">
                <a:solidFill>
                  <a:schemeClr val="tx1"/>
                </a:solidFill>
                <a:latin typeface="Arial Narrow" pitchFamily="34" charset="0"/>
              </a:rPr>
              <a:t> кварталі</a:t>
            </a:r>
            <a:r>
              <a:rPr lang="uk-UA" sz="2000" i="0" dirty="0" smtClean="0">
                <a:solidFill>
                  <a:schemeClr val="tx1"/>
                </a:solidFill>
                <a:latin typeface="Arial Narrow" pitchFamily="34" charset="0"/>
              </a:rPr>
              <a:t> 2017, </a:t>
            </a:r>
            <a:r>
              <a:rPr lang="uk-UA" sz="2000" i="0" dirty="0" err="1" smtClean="0">
                <a:solidFill>
                  <a:schemeClr val="tx1"/>
                </a:solidFill>
                <a:latin typeface="Arial Narrow" pitchFamily="34" charset="0"/>
              </a:rPr>
              <a:t>грн</a:t>
            </a:r>
            <a:endParaRPr lang="uk-UA" sz="2000" i="0" dirty="0">
              <a:solidFill>
                <a:schemeClr val="tx1"/>
              </a:solidFill>
              <a:latin typeface="Arial Narrow" pitchFamily="34" charset="0"/>
            </a:endParaRPr>
          </a:p>
        </c:rich>
      </c:tx>
      <c:layout/>
      <c:overlay val="0"/>
      <c:spPr>
        <a:solidFill>
          <a:schemeClr val="accent2"/>
        </a:solidFill>
      </c:spPr>
    </c:title>
    <c:autoTitleDeleted val="0"/>
    <c:view3D>
      <c:rotX val="15"/>
      <c:rotY val="20"/>
      <c:rAngAx val="1"/>
    </c:view3D>
    <c:floor>
      <c:thickness val="0"/>
      <c:spPr>
        <a:solidFill>
          <a:srgbClr val="E1E0D1">
            <a:alpha val="38000"/>
          </a:srgbClr>
        </a:solidFill>
      </c:spPr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46C299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D88B5C"/>
              </a:solidFill>
            </c:spPr>
          </c:dPt>
          <c:dLbls>
            <c:dLbl>
              <c:idx val="0"/>
              <c:layout>
                <c:manualLayout>
                  <c:x val="-0.1693972611436147"/>
                  <c:y val="6.4134288109400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4951586792923034"/>
                  <c:y val="-3.2067144054700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36238148269963144"/>
                  <c:y val="-6.4136813081375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38811271224043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1"/>
              <a:lstStyle/>
              <a:p>
                <a:pPr>
                  <a:defRPr sz="1600" b="1">
                    <a:solidFill>
                      <a:schemeClr val="tx1"/>
                    </a:solidFill>
                    <a:latin typeface="Arial Narrow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Мінімальна заробітна плата</c:v>
                </c:pt>
                <c:pt idx="1">
                  <c:v>Дніпропетровська область</c:v>
                </c:pt>
                <c:pt idx="2">
                  <c:v>Україна</c:v>
                </c:pt>
                <c:pt idx="3">
                  <c:v>Кривий Ріг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3200</c:v>
                </c:pt>
                <c:pt idx="1">
                  <c:v>7669</c:v>
                </c:pt>
                <c:pt idx="2">
                  <c:v>7878</c:v>
                </c:pt>
                <c:pt idx="3">
                  <c:v>8304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955136"/>
        <c:axId val="130956672"/>
        <c:axId val="0"/>
      </c:bar3DChart>
      <c:catAx>
        <c:axId val="130955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70C0"/>
                </a:solidFill>
                <a:latin typeface="Arial Narrow" pitchFamily="34" charset="0"/>
              </a:defRPr>
            </a:pPr>
            <a:endParaRPr lang="uk-UA"/>
          </a:p>
        </c:txPr>
        <c:crossAx val="130956672"/>
        <c:crosses val="autoZero"/>
        <c:auto val="1"/>
        <c:lblAlgn val="l"/>
        <c:lblOffset val="100"/>
        <c:noMultiLvlLbl val="0"/>
      </c:catAx>
      <c:valAx>
        <c:axId val="130956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955136"/>
        <c:crosses val="autoZero"/>
        <c:crossBetween val="between"/>
      </c:valAx>
    </c:plotArea>
    <c:plotVisOnly val="1"/>
    <c:dispBlanksAs val="gap"/>
    <c:showDLblsOverMax val="0"/>
  </c:chart>
  <c:spPr>
    <a:solidFill>
      <a:srgbClr val="FFC000">
        <a:alpha val="10000"/>
      </a:srgbClr>
    </a:solidFill>
  </c:spPr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AAB12-7A0D-4EF3-B08C-279B3DC99C4D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7752A48-927E-44A4-A8EB-92100612C46F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uk-UA" sz="2000" i="0" dirty="0" smtClean="0">
              <a:latin typeface="Arial Narrow" pitchFamily="34" charset="0"/>
              <a:cs typeface="Arial" pitchFamily="34" charset="0"/>
            </a:rPr>
            <a:t>За </a:t>
          </a:r>
          <a:r>
            <a:rPr lang="uk-UA" sz="2000" b="1" i="0" dirty="0" smtClean="0">
              <a:latin typeface="Arial Narrow" pitchFamily="34" charset="0"/>
              <a:cs typeface="Arial" pitchFamily="34" charset="0"/>
            </a:rPr>
            <a:t>І півріччя 2017 року</a:t>
          </a:r>
          <a:r>
            <a:rPr lang="uk-UA" sz="2000" i="0" dirty="0" smtClean="0">
              <a:latin typeface="Arial Narrow" pitchFamily="34" charset="0"/>
              <a:cs typeface="Arial" pitchFamily="34" charset="0"/>
            </a:rPr>
            <a:t> власні надходження до </a:t>
          </a:r>
          <a:r>
            <a:rPr lang="uk-UA" sz="2000" b="1" i="0" dirty="0" smtClean="0">
              <a:latin typeface="Arial Narrow" pitchFamily="34" charset="0"/>
              <a:cs typeface="Arial" pitchFamily="34" charset="0"/>
            </a:rPr>
            <a:t>СПЕЦІАЛЬНОГО ФОНДУ </a:t>
          </a:r>
          <a:r>
            <a:rPr lang="uk-UA" sz="2000" i="0" dirty="0" smtClean="0">
              <a:latin typeface="Arial Narrow" pitchFamily="34" charset="0"/>
              <a:cs typeface="Arial" pitchFamily="34" charset="0"/>
            </a:rPr>
            <a:t>бюджету міста (без урахування цільових фондів, утворених органами місцевого самоврядування):</a:t>
          </a:r>
          <a:endParaRPr lang="uk-UA" sz="2000" i="0" dirty="0">
            <a:latin typeface="Arial Narrow" pitchFamily="34" charset="0"/>
            <a:cs typeface="Arial" pitchFamily="34" charset="0"/>
          </a:endParaRPr>
        </a:p>
      </dgm:t>
    </dgm:pt>
    <dgm:pt modelId="{F99D8415-9AB1-43C6-82BA-AA5740CECADD}" type="parTrans" cxnId="{57438302-7AAA-46B3-9177-BD412777815D}">
      <dgm:prSet/>
      <dgm:spPr/>
      <dgm:t>
        <a:bodyPr/>
        <a:lstStyle/>
        <a:p>
          <a:endParaRPr lang="uk-UA"/>
        </a:p>
      </dgm:t>
    </dgm:pt>
    <dgm:pt modelId="{AF04C9B6-F691-423D-9A45-4E7D309E3C7F}" type="sibTrans" cxnId="{57438302-7AAA-46B3-9177-BD412777815D}">
      <dgm:prSet/>
      <dgm:spPr>
        <a:solidFill>
          <a:srgbClr val="46C299"/>
        </a:solidFill>
      </dgm:spPr>
      <dgm:t>
        <a:bodyPr/>
        <a:lstStyle/>
        <a:p>
          <a:endParaRPr lang="uk-UA"/>
        </a:p>
      </dgm:t>
    </dgm:pt>
    <dgm:pt modelId="{0B873209-4207-40C9-885F-9E20546EBDB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uk-UA" sz="1600" i="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За </a:t>
          </a:r>
          <a:r>
            <a:rPr lang="uk-UA" sz="1600" b="1" i="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І півріччя 2017 року</a:t>
          </a:r>
          <a:r>
            <a:rPr lang="uk-UA" sz="1600" i="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 в</a:t>
          </a:r>
          <a:r>
            <a:rPr lang="uk-UA" sz="1600" i="0" dirty="0" smtClean="0">
              <a:solidFill>
                <a:schemeClr val="bg1"/>
              </a:solidFill>
              <a:latin typeface="Arial Narrow" pitchFamily="34" charset="0"/>
            </a:rPr>
            <a:t>ласні надходження до </a:t>
          </a:r>
          <a:r>
            <a:rPr lang="uk-UA" sz="1800" b="1" i="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ЗАГАЛЬНОГО ФОНДУ </a:t>
          </a:r>
          <a:r>
            <a:rPr lang="uk-UA" sz="1600" i="0" dirty="0" smtClean="0">
              <a:solidFill>
                <a:schemeClr val="bg1"/>
              </a:solidFill>
              <a:latin typeface="Arial Narrow" pitchFamily="34" charset="0"/>
            </a:rPr>
            <a:t>бюджету міста:</a:t>
          </a:r>
        </a:p>
        <a:p>
          <a:pPr rtl="0"/>
          <a:r>
            <a:rPr lang="uk-UA" sz="2000" b="1" i="0" dirty="0" smtClean="0">
              <a:solidFill>
                <a:schemeClr val="bg1"/>
              </a:solidFill>
              <a:latin typeface="Arial Narrow" pitchFamily="34" charset="0"/>
            </a:rPr>
            <a:t>567,7 </a:t>
          </a:r>
          <a:r>
            <a:rPr lang="uk-UA" sz="2000" b="1" i="0" dirty="0" err="1" smtClean="0">
              <a:solidFill>
                <a:schemeClr val="bg1"/>
              </a:solidFill>
              <a:latin typeface="Arial Narrow" pitchFamily="34" charset="0"/>
            </a:rPr>
            <a:t>млн.грн</a:t>
          </a:r>
          <a:r>
            <a:rPr lang="uk-UA" sz="2000" i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uk-UA" sz="1600" i="0" dirty="0" smtClean="0">
              <a:solidFill>
                <a:schemeClr val="bg1"/>
              </a:solidFill>
              <a:latin typeface="Arial Narrow" pitchFamily="34" charset="0"/>
            </a:rPr>
            <a:t>або </a:t>
          </a:r>
          <a:r>
            <a:rPr lang="uk-UA" sz="2000" b="1" i="0" dirty="0" smtClean="0">
              <a:solidFill>
                <a:schemeClr val="bg1"/>
              </a:solidFill>
              <a:latin typeface="Arial Narrow" pitchFamily="34" charset="0"/>
            </a:rPr>
            <a:t>109,6%</a:t>
          </a:r>
          <a:r>
            <a:rPr lang="uk-UA" sz="1600" i="0" dirty="0" smtClean="0">
              <a:solidFill>
                <a:schemeClr val="bg1"/>
              </a:solidFill>
              <a:latin typeface="Arial Narrow" pitchFamily="34" charset="0"/>
            </a:rPr>
            <a:t> від плану, перевиконання – </a:t>
          </a:r>
          <a:r>
            <a:rPr lang="uk-UA" sz="2000" b="1" i="0" dirty="0" smtClean="0">
              <a:solidFill>
                <a:schemeClr val="bg1"/>
              </a:solidFill>
              <a:latin typeface="Arial Narrow" pitchFamily="34" charset="0"/>
            </a:rPr>
            <a:t>137,1 млн. грн.</a:t>
          </a:r>
        </a:p>
        <a:p>
          <a:pPr rtl="0"/>
          <a:r>
            <a:rPr lang="uk-UA" sz="1600" i="0" dirty="0" smtClean="0">
              <a:solidFill>
                <a:schemeClr val="bg1"/>
              </a:solidFill>
              <a:latin typeface="Arial Narrow" pitchFamily="34" charset="0"/>
            </a:rPr>
            <a:t> Порівняно з аналогічним періодом минулого року надходження зросли на </a:t>
          </a:r>
          <a:r>
            <a:rPr lang="uk-UA" sz="1800" b="1" i="0" dirty="0" smtClean="0">
              <a:solidFill>
                <a:schemeClr val="bg1"/>
              </a:solidFill>
              <a:latin typeface="Arial Narrow" pitchFamily="34" charset="0"/>
            </a:rPr>
            <a:t>258,7 млн. </a:t>
          </a:r>
          <a:r>
            <a:rPr lang="uk-UA" sz="1800" b="1" i="0" dirty="0" err="1" smtClean="0">
              <a:solidFill>
                <a:schemeClr val="bg1"/>
              </a:solidFill>
              <a:latin typeface="Arial Narrow" pitchFamily="34" charset="0"/>
            </a:rPr>
            <a:t>грн</a:t>
          </a:r>
          <a:r>
            <a:rPr lang="uk-UA" sz="1800" b="1" i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uk-UA" sz="1600" i="0" dirty="0" smtClean="0">
              <a:solidFill>
                <a:schemeClr val="bg1"/>
              </a:solidFill>
              <a:latin typeface="Arial Narrow" pitchFamily="34" charset="0"/>
            </a:rPr>
            <a:t>або на</a:t>
          </a:r>
          <a:r>
            <a:rPr lang="uk-UA" sz="1600" b="1" i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uk-UA" sz="2000" b="1" i="0" dirty="0" smtClean="0">
              <a:solidFill>
                <a:schemeClr val="bg1"/>
              </a:solidFill>
              <a:latin typeface="Arial Narrow" pitchFamily="34" charset="0"/>
            </a:rPr>
            <a:t>119,8%.</a:t>
          </a:r>
          <a:r>
            <a:rPr lang="uk-UA" sz="2000" i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endParaRPr lang="uk-UA" sz="1600" i="0" dirty="0">
            <a:solidFill>
              <a:schemeClr val="bg1"/>
            </a:solidFill>
            <a:latin typeface="Arial Narrow" pitchFamily="34" charset="0"/>
            <a:cs typeface="Arial" pitchFamily="34" charset="0"/>
          </a:endParaRPr>
        </a:p>
      </dgm:t>
    </dgm:pt>
    <dgm:pt modelId="{5DCA0718-4159-4D1D-8FAC-042873CA5922}" type="parTrans" cxnId="{F3B0872E-08AD-46EB-8A77-40EB1B273738}">
      <dgm:prSet/>
      <dgm:spPr/>
      <dgm:t>
        <a:bodyPr/>
        <a:lstStyle/>
        <a:p>
          <a:endParaRPr lang="uk-UA"/>
        </a:p>
      </dgm:t>
    </dgm:pt>
    <dgm:pt modelId="{E2034813-366A-4B03-95EB-70F1BFD8D74F}" type="sibTrans" cxnId="{F3B0872E-08AD-46EB-8A77-40EB1B273738}">
      <dgm:prSet/>
      <dgm:spPr/>
      <dgm:t>
        <a:bodyPr/>
        <a:lstStyle/>
        <a:p>
          <a:endParaRPr lang="uk-UA"/>
        </a:p>
      </dgm:t>
    </dgm:pt>
    <dgm:pt modelId="{EFFDF0CF-827E-440E-A006-0C5DC0DF8319}" type="pres">
      <dgm:prSet presAssocID="{B94AAB12-7A0D-4EF3-B08C-279B3DC99C4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097CCA5D-83F9-4A0B-96DD-849791F091D4}" type="pres">
      <dgm:prSet presAssocID="{47752A48-927E-44A4-A8EB-92100612C46F}" presName="compNode" presStyleCnt="0"/>
      <dgm:spPr/>
    </dgm:pt>
    <dgm:pt modelId="{F8DF1475-0FBD-4E72-9EFF-7527C9F9E357}" type="pres">
      <dgm:prSet presAssocID="{47752A48-927E-44A4-A8EB-92100612C46F}" presName="dummyConnPt" presStyleCnt="0"/>
      <dgm:spPr/>
    </dgm:pt>
    <dgm:pt modelId="{1E5BED31-D766-4EC9-A6C6-1D34F6DA2353}" type="pres">
      <dgm:prSet presAssocID="{47752A48-927E-44A4-A8EB-92100612C46F}" presName="node" presStyleLbl="node1" presStyleIdx="0" presStyleCnt="2" custScaleX="94711" custScaleY="847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E77900-A627-4BCB-A1FE-B1457996F7F4}" type="pres">
      <dgm:prSet presAssocID="{AF04C9B6-F691-423D-9A45-4E7D309E3C7F}" presName="sibTrans" presStyleLbl="bgSibTrans2D1" presStyleIdx="0" presStyleCnt="1"/>
      <dgm:spPr/>
      <dgm:t>
        <a:bodyPr/>
        <a:lstStyle/>
        <a:p>
          <a:endParaRPr lang="uk-UA"/>
        </a:p>
      </dgm:t>
    </dgm:pt>
    <dgm:pt modelId="{3C839C51-5111-48D9-9751-07BE93E2B5DB}" type="pres">
      <dgm:prSet presAssocID="{0B873209-4207-40C9-885F-9E20546EBDB2}" presName="compNode" presStyleCnt="0"/>
      <dgm:spPr/>
    </dgm:pt>
    <dgm:pt modelId="{84A8EBBB-1FC6-4BD7-90A7-0BFCF876CD11}" type="pres">
      <dgm:prSet presAssocID="{0B873209-4207-40C9-885F-9E20546EBDB2}" presName="dummyConnPt" presStyleCnt="0"/>
      <dgm:spPr/>
    </dgm:pt>
    <dgm:pt modelId="{F6B82E1C-ACBD-4FAA-9C2E-F3AED8F776F5}" type="pres">
      <dgm:prSet presAssocID="{0B873209-4207-40C9-885F-9E20546EBDB2}" presName="node" presStyleLbl="node1" presStyleIdx="1" presStyleCnt="2" custScaleX="88114" custScaleY="65461" custLinFactNeighborX="155" custLinFactNeighborY="-22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F2D6711-269B-42EB-9375-D64A1ED78987}" type="presOf" srcId="{AF04C9B6-F691-423D-9A45-4E7D309E3C7F}" destId="{94E77900-A627-4BCB-A1FE-B1457996F7F4}" srcOrd="0" destOrd="0" presId="urn:microsoft.com/office/officeart/2005/8/layout/bProcess4"/>
    <dgm:cxn modelId="{76C01141-DA35-4595-83A4-5117175C49AA}" type="presOf" srcId="{B94AAB12-7A0D-4EF3-B08C-279B3DC99C4D}" destId="{EFFDF0CF-827E-440E-A006-0C5DC0DF8319}" srcOrd="0" destOrd="0" presId="urn:microsoft.com/office/officeart/2005/8/layout/bProcess4"/>
    <dgm:cxn modelId="{57438302-7AAA-46B3-9177-BD412777815D}" srcId="{B94AAB12-7A0D-4EF3-B08C-279B3DC99C4D}" destId="{47752A48-927E-44A4-A8EB-92100612C46F}" srcOrd="0" destOrd="0" parTransId="{F99D8415-9AB1-43C6-82BA-AA5740CECADD}" sibTransId="{AF04C9B6-F691-423D-9A45-4E7D309E3C7F}"/>
    <dgm:cxn modelId="{F3B0872E-08AD-46EB-8A77-40EB1B273738}" srcId="{B94AAB12-7A0D-4EF3-B08C-279B3DC99C4D}" destId="{0B873209-4207-40C9-885F-9E20546EBDB2}" srcOrd="1" destOrd="0" parTransId="{5DCA0718-4159-4D1D-8FAC-042873CA5922}" sibTransId="{E2034813-366A-4B03-95EB-70F1BFD8D74F}"/>
    <dgm:cxn modelId="{9AAE862D-053F-4682-AF41-ACD031EE9304}" type="presOf" srcId="{0B873209-4207-40C9-885F-9E20546EBDB2}" destId="{F6B82E1C-ACBD-4FAA-9C2E-F3AED8F776F5}" srcOrd="0" destOrd="0" presId="urn:microsoft.com/office/officeart/2005/8/layout/bProcess4"/>
    <dgm:cxn modelId="{50BAE3A2-FD32-4429-98B0-6A28040A8421}" type="presOf" srcId="{47752A48-927E-44A4-A8EB-92100612C46F}" destId="{1E5BED31-D766-4EC9-A6C6-1D34F6DA2353}" srcOrd="0" destOrd="0" presId="urn:microsoft.com/office/officeart/2005/8/layout/bProcess4"/>
    <dgm:cxn modelId="{3660C928-70FB-4941-B9B0-066B02907F15}" type="presParOf" srcId="{EFFDF0CF-827E-440E-A006-0C5DC0DF8319}" destId="{097CCA5D-83F9-4A0B-96DD-849791F091D4}" srcOrd="0" destOrd="0" presId="urn:microsoft.com/office/officeart/2005/8/layout/bProcess4"/>
    <dgm:cxn modelId="{6879F78D-A12E-4D16-B528-FCD04C08EBDA}" type="presParOf" srcId="{097CCA5D-83F9-4A0B-96DD-849791F091D4}" destId="{F8DF1475-0FBD-4E72-9EFF-7527C9F9E357}" srcOrd="0" destOrd="0" presId="urn:microsoft.com/office/officeart/2005/8/layout/bProcess4"/>
    <dgm:cxn modelId="{A964BD6B-7E6F-4E25-8378-6BCFB2D67304}" type="presParOf" srcId="{097CCA5D-83F9-4A0B-96DD-849791F091D4}" destId="{1E5BED31-D766-4EC9-A6C6-1D34F6DA2353}" srcOrd="1" destOrd="0" presId="urn:microsoft.com/office/officeart/2005/8/layout/bProcess4"/>
    <dgm:cxn modelId="{A340886D-D71C-4FF5-AB4D-1E68114883E9}" type="presParOf" srcId="{EFFDF0CF-827E-440E-A006-0C5DC0DF8319}" destId="{94E77900-A627-4BCB-A1FE-B1457996F7F4}" srcOrd="1" destOrd="0" presId="urn:microsoft.com/office/officeart/2005/8/layout/bProcess4"/>
    <dgm:cxn modelId="{1A439572-8C2B-4E08-BAE6-2570536BADD8}" type="presParOf" srcId="{EFFDF0CF-827E-440E-A006-0C5DC0DF8319}" destId="{3C839C51-5111-48D9-9751-07BE93E2B5DB}" srcOrd="2" destOrd="0" presId="urn:microsoft.com/office/officeart/2005/8/layout/bProcess4"/>
    <dgm:cxn modelId="{0EA54230-9F74-4382-A368-21BF6A9A55AD}" type="presParOf" srcId="{3C839C51-5111-48D9-9751-07BE93E2B5DB}" destId="{84A8EBBB-1FC6-4BD7-90A7-0BFCF876CD11}" srcOrd="0" destOrd="0" presId="urn:microsoft.com/office/officeart/2005/8/layout/bProcess4"/>
    <dgm:cxn modelId="{F450079B-698C-4733-AA0C-F873CD7D494E}" type="presParOf" srcId="{3C839C51-5111-48D9-9751-07BE93E2B5DB}" destId="{F6B82E1C-ACBD-4FAA-9C2E-F3AED8F776F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53D9B0-A6AA-4FD0-9D69-C9B25B3DBA7D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13BF58C0-5060-49C3-A971-1B0EAD0269CB}">
      <dgm:prSet phldrT="[Текст]"/>
      <dgm:spPr>
        <a:ln>
          <a:solidFill>
            <a:schemeClr val="accent2"/>
          </a:solidFill>
        </a:ln>
      </dgm:spPr>
      <dgm:t>
        <a:bodyPr/>
        <a:lstStyle/>
        <a:p>
          <a:r>
            <a:rPr lang="uk-UA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5 955,7 </a:t>
          </a:r>
          <a:r>
            <a:rPr lang="uk-UA" dirty="0" err="1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млн.грн</a:t>
          </a:r>
          <a:endParaRPr lang="uk-UA" dirty="0">
            <a:solidFill>
              <a:schemeClr val="accent1">
                <a:lumMod val="75000"/>
              </a:schemeClr>
            </a:solidFill>
            <a:latin typeface="Arial Narrow" pitchFamily="34" charset="0"/>
          </a:endParaRPr>
        </a:p>
      </dgm:t>
    </dgm:pt>
    <dgm:pt modelId="{0F4F0F7E-EB79-4AD7-86C0-2B2006EDBE81}" type="parTrans" cxnId="{ACF3FD48-C52B-46F4-851B-722C9E448381}">
      <dgm:prSet/>
      <dgm:spPr/>
      <dgm:t>
        <a:bodyPr/>
        <a:lstStyle/>
        <a:p>
          <a:endParaRPr lang="uk-UA">
            <a:latin typeface="Arial Narrow" pitchFamily="34" charset="0"/>
          </a:endParaRPr>
        </a:p>
      </dgm:t>
    </dgm:pt>
    <dgm:pt modelId="{58B9DA81-3109-4760-88C0-316862D63522}" type="sibTrans" cxnId="{ACF3FD48-C52B-46F4-851B-722C9E448381}">
      <dgm:prSet/>
      <dgm:spPr/>
      <dgm:t>
        <a:bodyPr/>
        <a:lstStyle/>
        <a:p>
          <a:endParaRPr lang="uk-UA"/>
        </a:p>
      </dgm:t>
    </dgm:pt>
    <dgm:pt modelId="{A568068C-BCB6-4576-BB65-2D506E076BFA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latin typeface="Arial Narrow" pitchFamily="34" charset="0"/>
            </a:rPr>
            <a:t>БЮДЖЕТ МІСТА</a:t>
          </a:r>
          <a:endParaRPr lang="uk-UA" b="1" dirty="0">
            <a:solidFill>
              <a:schemeClr val="accent2"/>
            </a:solidFill>
            <a:latin typeface="Arial Narrow" pitchFamily="34" charset="0"/>
          </a:endParaRPr>
        </a:p>
      </dgm:t>
    </dgm:pt>
    <dgm:pt modelId="{76E6DECC-0357-41DB-B54F-965C935F1A06}" type="parTrans" cxnId="{75548F89-4847-4D53-9BB8-BCB9C0FD8686}">
      <dgm:prSet/>
      <dgm:spPr/>
      <dgm:t>
        <a:bodyPr/>
        <a:lstStyle/>
        <a:p>
          <a:endParaRPr lang="uk-UA">
            <a:latin typeface="Arial Narrow" pitchFamily="34" charset="0"/>
          </a:endParaRPr>
        </a:p>
      </dgm:t>
    </dgm:pt>
    <dgm:pt modelId="{459AFCFE-9707-4285-9532-F8E80797B969}" type="sibTrans" cxnId="{75548F89-4847-4D53-9BB8-BCB9C0FD8686}">
      <dgm:prSet/>
      <dgm:spPr/>
      <dgm:t>
        <a:bodyPr/>
        <a:lstStyle/>
        <a:p>
          <a:endParaRPr lang="uk-UA">
            <a:latin typeface="Arial Narrow" pitchFamily="34" charset="0"/>
          </a:endParaRPr>
        </a:p>
      </dgm:t>
    </dgm:pt>
    <dgm:pt modelId="{3980BFBB-1988-42F0-A8EE-835FD2130C4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2000" b="1" i="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2 623,7</a:t>
          </a:r>
        </a:p>
        <a:p>
          <a:pPr>
            <a:spcAft>
              <a:spcPts val="0"/>
            </a:spcAft>
          </a:pPr>
          <a:r>
            <a:rPr lang="uk-UA" sz="2000" b="1" i="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uk-UA" sz="2000" b="0" i="0" dirty="0" err="1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млн.грн</a:t>
          </a:r>
          <a:r>
            <a:rPr lang="uk-UA" sz="2000" b="0" i="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.</a:t>
          </a:r>
          <a:endParaRPr lang="uk-UA" sz="2400" b="0" i="0" dirty="0">
            <a:solidFill>
              <a:schemeClr val="accent1">
                <a:lumMod val="75000"/>
              </a:schemeClr>
            </a:solidFill>
            <a:latin typeface="Arial Narrow" pitchFamily="34" charset="0"/>
          </a:endParaRPr>
        </a:p>
      </dgm:t>
    </dgm:pt>
    <dgm:pt modelId="{656ACAE2-ED08-4900-BD30-8FCB28EAF08A}" type="parTrans" cxnId="{C6440395-AC6A-471E-AA64-E1DF62AC21D7}">
      <dgm:prSet/>
      <dgm:spPr/>
      <dgm:t>
        <a:bodyPr/>
        <a:lstStyle/>
        <a:p>
          <a:endParaRPr lang="uk-UA">
            <a:latin typeface="Arial Narrow" pitchFamily="34" charset="0"/>
          </a:endParaRPr>
        </a:p>
      </dgm:t>
    </dgm:pt>
    <dgm:pt modelId="{83D4ADDE-DF9E-4F9E-BDBA-1910ADACDEAD}" type="sibTrans" cxnId="{C6440395-AC6A-471E-AA64-E1DF62AC21D7}">
      <dgm:prSet/>
      <dgm:spPr/>
      <dgm:t>
        <a:bodyPr/>
        <a:lstStyle/>
        <a:p>
          <a:endParaRPr lang="uk-UA"/>
        </a:p>
      </dgm:t>
    </dgm:pt>
    <dgm:pt modelId="{4C7CB843-D007-4143-8C2C-4F5DFD7F0F5B}">
      <dgm:prSet phldrT="[Текст]"/>
      <dgm:spPr/>
      <dgm:t>
        <a:bodyPr/>
        <a:lstStyle/>
        <a:p>
          <a:r>
            <a:rPr lang="uk-UA" i="1" dirty="0" smtClean="0">
              <a:solidFill>
                <a:schemeClr val="accent2"/>
              </a:solidFill>
              <a:latin typeface="Arial Narrow" pitchFamily="34" charset="0"/>
            </a:rPr>
            <a:t>в тому числі </a:t>
          </a:r>
          <a:r>
            <a:rPr lang="uk-UA" b="1" dirty="0" smtClean="0">
              <a:solidFill>
                <a:schemeClr val="accent2"/>
              </a:solidFill>
              <a:latin typeface="Arial Narrow" pitchFamily="34" charset="0"/>
            </a:rPr>
            <a:t>субвенції та дотації</a:t>
          </a:r>
          <a:endParaRPr lang="uk-UA" b="1" dirty="0">
            <a:solidFill>
              <a:schemeClr val="accent2"/>
            </a:solidFill>
            <a:latin typeface="Arial Narrow" pitchFamily="34" charset="0"/>
          </a:endParaRPr>
        </a:p>
      </dgm:t>
    </dgm:pt>
    <dgm:pt modelId="{8FBF1D14-9AED-4DE5-8F5F-8193E6769CD2}" type="parTrans" cxnId="{106F2EFE-CEC0-4C13-AE8A-07B960C9EB7A}">
      <dgm:prSet/>
      <dgm:spPr/>
      <dgm:t>
        <a:bodyPr/>
        <a:lstStyle/>
        <a:p>
          <a:endParaRPr lang="uk-UA">
            <a:latin typeface="Arial Narrow" pitchFamily="34" charset="0"/>
          </a:endParaRPr>
        </a:p>
      </dgm:t>
    </dgm:pt>
    <dgm:pt modelId="{D9FA880E-297E-4D43-9FA0-4EFBF218B176}" type="sibTrans" cxnId="{106F2EFE-CEC0-4C13-AE8A-07B960C9EB7A}">
      <dgm:prSet/>
      <dgm:spPr/>
      <dgm:t>
        <a:bodyPr/>
        <a:lstStyle/>
        <a:p>
          <a:endParaRPr lang="uk-UA">
            <a:latin typeface="Arial Narrow" pitchFamily="34" charset="0"/>
          </a:endParaRPr>
        </a:p>
      </dgm:t>
    </dgm:pt>
    <dgm:pt modelId="{B9A53135-F96D-40BF-A914-516837A28A1A}" type="pres">
      <dgm:prSet presAssocID="{CA53D9B0-A6AA-4FD0-9D69-C9B25B3DBA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08733E7-0853-4C3A-9946-A55C2DFEC24A}" type="pres">
      <dgm:prSet presAssocID="{13BF58C0-5060-49C3-A971-1B0EAD0269CB}" presName="circle1" presStyleLbl="node1" presStyleIdx="0" presStyleCnt="2"/>
      <dgm:spPr>
        <a:solidFill>
          <a:schemeClr val="accent1"/>
        </a:solidFill>
      </dgm:spPr>
      <dgm:t>
        <a:bodyPr/>
        <a:lstStyle/>
        <a:p>
          <a:endParaRPr lang="uk-UA"/>
        </a:p>
      </dgm:t>
    </dgm:pt>
    <dgm:pt modelId="{702BA502-5FDB-4E81-9DA8-457ABDD5EF0E}" type="pres">
      <dgm:prSet presAssocID="{13BF58C0-5060-49C3-A971-1B0EAD0269CB}" presName="space" presStyleCnt="0"/>
      <dgm:spPr/>
    </dgm:pt>
    <dgm:pt modelId="{2D2822FD-45D8-461A-B4C7-7AA04B2A9CE9}" type="pres">
      <dgm:prSet presAssocID="{13BF58C0-5060-49C3-A971-1B0EAD0269CB}" presName="rect1" presStyleLbl="alignAcc1" presStyleIdx="0" presStyleCnt="2"/>
      <dgm:spPr/>
      <dgm:t>
        <a:bodyPr/>
        <a:lstStyle/>
        <a:p>
          <a:endParaRPr lang="uk-UA"/>
        </a:p>
      </dgm:t>
    </dgm:pt>
    <dgm:pt modelId="{8B7515AF-AB8F-498A-82A6-B6A66185321C}" type="pres">
      <dgm:prSet presAssocID="{3980BFBB-1988-42F0-A8EE-835FD2130C4C}" presName="vertSpace2" presStyleLbl="node1" presStyleIdx="0" presStyleCnt="2"/>
      <dgm:spPr/>
    </dgm:pt>
    <dgm:pt modelId="{32022FF6-6CE1-4DEF-9006-17BC7474CC9B}" type="pres">
      <dgm:prSet presAssocID="{3980BFBB-1988-42F0-A8EE-835FD2130C4C}" presName="circle2" presStyleLbl="node1" presStyleIdx="1" presStyleCnt="2"/>
      <dgm:spPr>
        <a:solidFill>
          <a:srgbClr val="46C299"/>
        </a:solidFill>
      </dgm:spPr>
      <dgm:t>
        <a:bodyPr/>
        <a:lstStyle/>
        <a:p>
          <a:endParaRPr lang="uk-UA"/>
        </a:p>
      </dgm:t>
    </dgm:pt>
    <dgm:pt modelId="{7F01CAF5-8DB8-4E65-8F70-6CFB99B08311}" type="pres">
      <dgm:prSet presAssocID="{3980BFBB-1988-42F0-A8EE-835FD2130C4C}" presName="rect2" presStyleLbl="alignAcc1" presStyleIdx="1" presStyleCnt="2"/>
      <dgm:spPr/>
      <dgm:t>
        <a:bodyPr/>
        <a:lstStyle/>
        <a:p>
          <a:endParaRPr lang="uk-UA"/>
        </a:p>
      </dgm:t>
    </dgm:pt>
    <dgm:pt modelId="{49BA0CA7-B30F-4ECD-8769-0AAB53BF4585}" type="pres">
      <dgm:prSet presAssocID="{13BF58C0-5060-49C3-A971-1B0EAD0269CB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3E3453-A019-4E33-87F2-368274DCA645}" type="pres">
      <dgm:prSet presAssocID="{13BF58C0-5060-49C3-A971-1B0EAD0269CB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0802AF-4C01-4274-A71D-5D19A471BBE3}" type="pres">
      <dgm:prSet presAssocID="{3980BFBB-1988-42F0-A8EE-835FD2130C4C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6457FB-4AD4-4FEB-AD7D-FCFA1898B4C0}" type="pres">
      <dgm:prSet presAssocID="{3980BFBB-1988-42F0-A8EE-835FD2130C4C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496F809-6B21-4F99-9B8F-CA69334D2014}" type="presOf" srcId="{13BF58C0-5060-49C3-A971-1B0EAD0269CB}" destId="{49BA0CA7-B30F-4ECD-8769-0AAB53BF4585}" srcOrd="1" destOrd="0" presId="urn:microsoft.com/office/officeart/2005/8/layout/target3"/>
    <dgm:cxn modelId="{AF95BC0A-18EA-4B25-BE5F-5E7323D7CCA4}" type="presOf" srcId="{3980BFBB-1988-42F0-A8EE-835FD2130C4C}" destId="{7F01CAF5-8DB8-4E65-8F70-6CFB99B08311}" srcOrd="0" destOrd="0" presId="urn:microsoft.com/office/officeart/2005/8/layout/target3"/>
    <dgm:cxn modelId="{75548F89-4847-4D53-9BB8-BCB9C0FD8686}" srcId="{13BF58C0-5060-49C3-A971-1B0EAD0269CB}" destId="{A568068C-BCB6-4576-BB65-2D506E076BFA}" srcOrd="0" destOrd="0" parTransId="{76E6DECC-0357-41DB-B54F-965C935F1A06}" sibTransId="{459AFCFE-9707-4285-9532-F8E80797B969}"/>
    <dgm:cxn modelId="{1AB7A314-5D1D-4091-A087-09D7D0CD0074}" type="presOf" srcId="{3980BFBB-1988-42F0-A8EE-835FD2130C4C}" destId="{690802AF-4C01-4274-A71D-5D19A471BBE3}" srcOrd="1" destOrd="0" presId="urn:microsoft.com/office/officeart/2005/8/layout/target3"/>
    <dgm:cxn modelId="{106F2EFE-CEC0-4C13-AE8A-07B960C9EB7A}" srcId="{3980BFBB-1988-42F0-A8EE-835FD2130C4C}" destId="{4C7CB843-D007-4143-8C2C-4F5DFD7F0F5B}" srcOrd="0" destOrd="0" parTransId="{8FBF1D14-9AED-4DE5-8F5F-8193E6769CD2}" sibTransId="{D9FA880E-297E-4D43-9FA0-4EFBF218B176}"/>
    <dgm:cxn modelId="{D97C01EF-DDF5-4146-8FD3-B6E54829AD2B}" type="presOf" srcId="{A568068C-BCB6-4576-BB65-2D506E076BFA}" destId="{C33E3453-A019-4E33-87F2-368274DCA645}" srcOrd="0" destOrd="0" presId="urn:microsoft.com/office/officeart/2005/8/layout/target3"/>
    <dgm:cxn modelId="{E95FC84B-580C-4EEC-BDAC-09CCD83B0A19}" type="presOf" srcId="{CA53D9B0-A6AA-4FD0-9D69-C9B25B3DBA7D}" destId="{B9A53135-F96D-40BF-A914-516837A28A1A}" srcOrd="0" destOrd="0" presId="urn:microsoft.com/office/officeart/2005/8/layout/target3"/>
    <dgm:cxn modelId="{D47F9486-A275-4F22-92E4-B7771AC7F991}" type="presOf" srcId="{4C7CB843-D007-4143-8C2C-4F5DFD7F0F5B}" destId="{086457FB-4AD4-4FEB-AD7D-FCFA1898B4C0}" srcOrd="0" destOrd="0" presId="urn:microsoft.com/office/officeart/2005/8/layout/target3"/>
    <dgm:cxn modelId="{C6440395-AC6A-471E-AA64-E1DF62AC21D7}" srcId="{CA53D9B0-A6AA-4FD0-9D69-C9B25B3DBA7D}" destId="{3980BFBB-1988-42F0-A8EE-835FD2130C4C}" srcOrd="1" destOrd="0" parTransId="{656ACAE2-ED08-4900-BD30-8FCB28EAF08A}" sibTransId="{83D4ADDE-DF9E-4F9E-BDBA-1910ADACDEAD}"/>
    <dgm:cxn modelId="{A62839DE-12E5-46FD-9377-AE715F294B56}" type="presOf" srcId="{13BF58C0-5060-49C3-A971-1B0EAD0269CB}" destId="{2D2822FD-45D8-461A-B4C7-7AA04B2A9CE9}" srcOrd="0" destOrd="0" presId="urn:microsoft.com/office/officeart/2005/8/layout/target3"/>
    <dgm:cxn modelId="{ACF3FD48-C52B-46F4-851B-722C9E448381}" srcId="{CA53D9B0-A6AA-4FD0-9D69-C9B25B3DBA7D}" destId="{13BF58C0-5060-49C3-A971-1B0EAD0269CB}" srcOrd="0" destOrd="0" parTransId="{0F4F0F7E-EB79-4AD7-86C0-2B2006EDBE81}" sibTransId="{58B9DA81-3109-4760-88C0-316862D63522}"/>
    <dgm:cxn modelId="{21C4FDC7-0C23-4097-9BEA-B2BE1BC87E83}" type="presParOf" srcId="{B9A53135-F96D-40BF-A914-516837A28A1A}" destId="{008733E7-0853-4C3A-9946-A55C2DFEC24A}" srcOrd="0" destOrd="0" presId="urn:microsoft.com/office/officeart/2005/8/layout/target3"/>
    <dgm:cxn modelId="{391D42F5-E16B-4FCC-9684-D833E74CAC62}" type="presParOf" srcId="{B9A53135-F96D-40BF-A914-516837A28A1A}" destId="{702BA502-5FDB-4E81-9DA8-457ABDD5EF0E}" srcOrd="1" destOrd="0" presId="urn:microsoft.com/office/officeart/2005/8/layout/target3"/>
    <dgm:cxn modelId="{CE381043-E479-4C66-978F-EF05E580971C}" type="presParOf" srcId="{B9A53135-F96D-40BF-A914-516837A28A1A}" destId="{2D2822FD-45D8-461A-B4C7-7AA04B2A9CE9}" srcOrd="2" destOrd="0" presId="urn:microsoft.com/office/officeart/2005/8/layout/target3"/>
    <dgm:cxn modelId="{E68037E1-0C1C-48CD-83BA-403CAD7C90E5}" type="presParOf" srcId="{B9A53135-F96D-40BF-A914-516837A28A1A}" destId="{8B7515AF-AB8F-498A-82A6-B6A66185321C}" srcOrd="3" destOrd="0" presId="urn:microsoft.com/office/officeart/2005/8/layout/target3"/>
    <dgm:cxn modelId="{B71CC7E4-2F6E-4A1A-8C44-E3C5BE4B90A5}" type="presParOf" srcId="{B9A53135-F96D-40BF-A914-516837A28A1A}" destId="{32022FF6-6CE1-4DEF-9006-17BC7474CC9B}" srcOrd="4" destOrd="0" presId="urn:microsoft.com/office/officeart/2005/8/layout/target3"/>
    <dgm:cxn modelId="{0AC2D94A-EAA6-4EBA-BB3A-C53D7D934899}" type="presParOf" srcId="{B9A53135-F96D-40BF-A914-516837A28A1A}" destId="{7F01CAF5-8DB8-4E65-8F70-6CFB99B08311}" srcOrd="5" destOrd="0" presId="urn:microsoft.com/office/officeart/2005/8/layout/target3"/>
    <dgm:cxn modelId="{DCA00D7E-1990-4F84-87BC-AEA084AF8E8C}" type="presParOf" srcId="{B9A53135-F96D-40BF-A914-516837A28A1A}" destId="{49BA0CA7-B30F-4ECD-8769-0AAB53BF4585}" srcOrd="6" destOrd="0" presId="urn:microsoft.com/office/officeart/2005/8/layout/target3"/>
    <dgm:cxn modelId="{4691BA7D-00EC-4F68-9BC4-2326719B701B}" type="presParOf" srcId="{B9A53135-F96D-40BF-A914-516837A28A1A}" destId="{C33E3453-A019-4E33-87F2-368274DCA645}" srcOrd="7" destOrd="0" presId="urn:microsoft.com/office/officeart/2005/8/layout/target3"/>
    <dgm:cxn modelId="{9B3C546F-7CB6-4DC5-92E0-C5B5E513BE72}" type="presParOf" srcId="{B9A53135-F96D-40BF-A914-516837A28A1A}" destId="{690802AF-4C01-4274-A71D-5D19A471BBE3}" srcOrd="8" destOrd="0" presId="urn:microsoft.com/office/officeart/2005/8/layout/target3"/>
    <dgm:cxn modelId="{E861D2A6-EE21-4DD3-9F07-C3B656C12258}" type="presParOf" srcId="{B9A53135-F96D-40BF-A914-516837A28A1A}" destId="{086457FB-4AD4-4FEB-AD7D-FCFA1898B4C0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8F5FE7-6ADA-4E5E-BCC6-B33B33820E5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1F107030-CF88-4090-89AB-ECC4AC914624}">
      <dgm:prSet custT="1"/>
      <dgm:spPr/>
      <dgm:t>
        <a:bodyPr/>
        <a:lstStyle/>
        <a:p>
          <a:pPr algn="l" rtl="0"/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За </a:t>
          </a:r>
          <a:r>
            <a:rPr lang="uk-UA" sz="1600" b="1" dirty="0" smtClean="0">
              <a:solidFill>
                <a:schemeClr val="tx1"/>
              </a:solidFill>
              <a:latin typeface="Arial Narrow" pitchFamily="34" charset="0"/>
            </a:rPr>
            <a:t>2017 року</a:t>
          </a:r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 обсяг реалізованої промислової продукції склав </a:t>
          </a:r>
        </a:p>
        <a:p>
          <a:pPr algn="l" rtl="0"/>
          <a:r>
            <a:rPr lang="uk-UA" sz="2800" b="1" dirty="0" smtClean="0">
              <a:solidFill>
                <a:schemeClr val="tx1"/>
              </a:solidFill>
              <a:latin typeface="Arial Narrow" pitchFamily="34" charset="0"/>
            </a:rPr>
            <a:t>159,5</a:t>
          </a:r>
          <a:r>
            <a:rPr lang="uk-UA" sz="1600" b="1" dirty="0" smtClean="0">
              <a:solidFill>
                <a:schemeClr val="tx1"/>
              </a:solidFill>
              <a:latin typeface="Arial Narrow" pitchFamily="34" charset="0"/>
            </a:rPr>
            <a:t>    </a:t>
          </a:r>
        </a:p>
        <a:p>
          <a:pPr algn="l" rtl="0"/>
          <a:r>
            <a:rPr lang="uk-UA" sz="1600" b="1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uk-UA" sz="2800" b="1" dirty="0" smtClean="0">
              <a:solidFill>
                <a:schemeClr val="tx1"/>
              </a:solidFill>
              <a:latin typeface="Arial Narrow" pitchFamily="34" charset="0"/>
            </a:rPr>
            <a:t>млрд. </a:t>
          </a:r>
          <a:r>
            <a:rPr lang="uk-UA" sz="2800" b="1" dirty="0" err="1" smtClean="0">
              <a:solidFill>
                <a:schemeClr val="tx1"/>
              </a:solidFill>
              <a:latin typeface="Arial Narrow" pitchFamily="34" charset="0"/>
            </a:rPr>
            <a:t>грн</a:t>
          </a:r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, що становить </a:t>
          </a:r>
          <a:r>
            <a:rPr lang="uk-UA" sz="2400" b="1" dirty="0" smtClean="0">
              <a:solidFill>
                <a:schemeClr val="tx1"/>
              </a:solidFill>
              <a:latin typeface="Arial Narrow" pitchFamily="34" charset="0"/>
            </a:rPr>
            <a:t>38,2%</a:t>
          </a:r>
          <a:r>
            <a:rPr lang="uk-UA" sz="1600" b="1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у загальному обсязі реалізації Дніпропетровської області. </a:t>
          </a:r>
          <a:endParaRPr lang="uk-UA" sz="1600" dirty="0">
            <a:solidFill>
              <a:schemeClr val="tx1"/>
            </a:solidFill>
            <a:latin typeface="Arial Narrow" pitchFamily="34" charset="0"/>
          </a:endParaRPr>
        </a:p>
      </dgm:t>
    </dgm:pt>
    <dgm:pt modelId="{06FAABFA-EC77-493A-B6B0-D4A24BB1364A}" type="parTrans" cxnId="{5BFE973A-49A7-4734-846A-D86A8C3D9173}">
      <dgm:prSet/>
      <dgm:spPr/>
      <dgm:t>
        <a:bodyPr/>
        <a:lstStyle/>
        <a:p>
          <a:pPr algn="ctr"/>
          <a:endParaRPr lang="uk-UA" sz="1400">
            <a:latin typeface="Arial Narrow" pitchFamily="34" charset="0"/>
          </a:endParaRPr>
        </a:p>
      </dgm:t>
    </dgm:pt>
    <dgm:pt modelId="{3B854476-2308-40B6-8C1E-F84A458810FE}" type="sibTrans" cxnId="{5BFE973A-49A7-4734-846A-D86A8C3D9173}">
      <dgm:prSet/>
      <dgm:spPr/>
      <dgm:t>
        <a:bodyPr/>
        <a:lstStyle/>
        <a:p>
          <a:pPr algn="ctr"/>
          <a:endParaRPr lang="uk-UA" sz="1400">
            <a:latin typeface="Arial Narrow" pitchFamily="34" charset="0"/>
          </a:endParaRPr>
        </a:p>
      </dgm:t>
    </dgm:pt>
    <dgm:pt modelId="{6C66137D-E85C-4928-AB67-BB4650790F70}">
      <dgm:prSet custT="1"/>
      <dgm:spPr/>
      <dgm:t>
        <a:bodyPr/>
        <a:lstStyle/>
        <a:p>
          <a:pPr algn="l" rtl="0"/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Станом на </a:t>
          </a:r>
          <a:r>
            <a:rPr lang="uk-UA" sz="1600" b="1" dirty="0" smtClean="0">
              <a:solidFill>
                <a:schemeClr val="tx1"/>
              </a:solidFill>
              <a:latin typeface="Arial Narrow" pitchFamily="34" charset="0"/>
            </a:rPr>
            <a:t>31.12.2017</a:t>
          </a:r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 до міста залучено прямих іноземних інвестицій на суму </a:t>
          </a:r>
        </a:p>
        <a:p>
          <a:pPr algn="l" rtl="0"/>
          <a:r>
            <a:rPr lang="uk-UA" sz="2400" b="1" dirty="0" smtClean="0">
              <a:solidFill>
                <a:schemeClr val="tx1"/>
              </a:solidFill>
              <a:latin typeface="Arial Narrow" pitchFamily="34" charset="0"/>
            </a:rPr>
            <a:t>1 303,3 млн.</a:t>
          </a:r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 $</a:t>
          </a:r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, від загальнообласного показника частка обсягу інвестицій становила </a:t>
          </a:r>
          <a:r>
            <a:rPr lang="uk-UA" sz="2400" b="1" dirty="0" smtClean="0">
              <a:solidFill>
                <a:schemeClr val="tx1"/>
              </a:solidFill>
              <a:latin typeface="Arial Narrow" pitchFamily="34" charset="0"/>
            </a:rPr>
            <a:t>34,2%</a:t>
          </a:r>
          <a:r>
            <a:rPr lang="uk-UA" sz="1600" b="1" dirty="0" smtClean="0">
              <a:solidFill>
                <a:schemeClr val="tx1"/>
              </a:solidFill>
              <a:latin typeface="Arial Narrow" pitchFamily="34" charset="0"/>
            </a:rPr>
            <a:t>.</a:t>
          </a:r>
          <a:endParaRPr lang="uk-UA" sz="1600" dirty="0">
            <a:solidFill>
              <a:schemeClr val="tx1"/>
            </a:solidFill>
            <a:latin typeface="Arial Narrow" pitchFamily="34" charset="0"/>
          </a:endParaRPr>
        </a:p>
      </dgm:t>
    </dgm:pt>
    <dgm:pt modelId="{7A48872D-7E81-4139-B48C-6C26E60BB468}" type="parTrans" cxnId="{C37E7E73-9B87-40FE-A449-785E5CD9E1FB}">
      <dgm:prSet/>
      <dgm:spPr/>
      <dgm:t>
        <a:bodyPr/>
        <a:lstStyle/>
        <a:p>
          <a:pPr algn="ctr"/>
          <a:endParaRPr lang="uk-UA" sz="1400">
            <a:latin typeface="Arial Narrow" pitchFamily="34" charset="0"/>
          </a:endParaRPr>
        </a:p>
      </dgm:t>
    </dgm:pt>
    <dgm:pt modelId="{69BF9153-7B16-4665-A1E3-DBF498AAD358}" type="sibTrans" cxnId="{C37E7E73-9B87-40FE-A449-785E5CD9E1FB}">
      <dgm:prSet/>
      <dgm:spPr/>
      <dgm:t>
        <a:bodyPr/>
        <a:lstStyle/>
        <a:p>
          <a:pPr algn="ctr"/>
          <a:endParaRPr lang="uk-UA" sz="1400">
            <a:latin typeface="Arial Narrow" pitchFamily="34" charset="0"/>
          </a:endParaRPr>
        </a:p>
      </dgm:t>
    </dgm:pt>
    <dgm:pt modelId="{F74F8F41-0726-46DC-AE39-59068358E74F}">
      <dgm:prSet custT="1"/>
      <dgm:spPr/>
      <dgm:t>
        <a:bodyPr/>
        <a:lstStyle/>
        <a:p>
          <a:pPr algn="l" rtl="0"/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Станом на </a:t>
          </a:r>
          <a:r>
            <a:rPr lang="uk-UA" sz="1600" b="1" dirty="0" smtClean="0">
              <a:solidFill>
                <a:schemeClr val="tx1"/>
              </a:solidFill>
              <a:latin typeface="Arial Narrow" pitchFamily="34" charset="0"/>
            </a:rPr>
            <a:t>31.12.2017 </a:t>
          </a:r>
          <a:r>
            <a:rPr lang="uk-UA" sz="1600" b="0" dirty="0" smtClean="0">
              <a:solidFill>
                <a:schemeClr val="tx1"/>
              </a:solidFill>
              <a:latin typeface="Arial Narrow" pitchFamily="34" charset="0"/>
            </a:rPr>
            <a:t>і</a:t>
          </a:r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нвестиції надійшли з </a:t>
          </a:r>
          <a:r>
            <a:rPr lang="uk-UA" sz="2400" b="1" dirty="0" smtClean="0">
              <a:solidFill>
                <a:schemeClr val="tx1"/>
              </a:solidFill>
              <a:latin typeface="Arial Narrow" pitchFamily="34" charset="0"/>
            </a:rPr>
            <a:t>25</a:t>
          </a:r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 країн світу.</a:t>
          </a:r>
          <a:endParaRPr lang="en-US" sz="1600" dirty="0" smtClean="0">
            <a:solidFill>
              <a:schemeClr val="tx1"/>
            </a:solidFill>
            <a:latin typeface="Arial Narrow" pitchFamily="34" charset="0"/>
          </a:endParaRPr>
        </a:p>
        <a:p>
          <a:pPr algn="l" rtl="0"/>
          <a:r>
            <a:rPr lang="uk-UA" sz="160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rPr>
            <a:t> </a:t>
          </a:r>
        </a:p>
        <a:p>
          <a:pPr algn="l" rtl="0"/>
          <a:endParaRPr lang="uk-UA" sz="1600" dirty="0" smtClean="0">
            <a:solidFill>
              <a:schemeClr val="accent5">
                <a:lumMod val="75000"/>
              </a:schemeClr>
            </a:solidFill>
            <a:latin typeface="Arial Narrow" pitchFamily="34" charset="0"/>
          </a:endParaRPr>
        </a:p>
        <a:p>
          <a:pPr algn="l" rtl="0"/>
          <a:endParaRPr lang="uk-UA" sz="1600" dirty="0" smtClean="0">
            <a:solidFill>
              <a:schemeClr val="accent5">
                <a:lumMod val="75000"/>
              </a:schemeClr>
            </a:solidFill>
            <a:latin typeface="Arial Narrow" pitchFamily="34" charset="0"/>
          </a:endParaRPr>
        </a:p>
        <a:p>
          <a:pPr algn="l" rtl="0"/>
          <a:endParaRPr lang="uk-UA" sz="1600" dirty="0" smtClean="0">
            <a:solidFill>
              <a:schemeClr val="accent5">
                <a:lumMod val="75000"/>
              </a:schemeClr>
            </a:solidFill>
            <a:latin typeface="Arial Narrow" pitchFamily="34" charset="0"/>
          </a:endParaRPr>
        </a:p>
      </dgm:t>
    </dgm:pt>
    <dgm:pt modelId="{56838A32-9AF0-4E2F-8E2C-1056E5E31D6A}" type="parTrans" cxnId="{A57A8A8C-E1C5-4EFE-B932-E7B97DBF7381}">
      <dgm:prSet/>
      <dgm:spPr/>
      <dgm:t>
        <a:bodyPr/>
        <a:lstStyle/>
        <a:p>
          <a:pPr algn="ctr"/>
          <a:endParaRPr lang="uk-UA" sz="1400">
            <a:latin typeface="Arial Narrow" pitchFamily="34" charset="0"/>
          </a:endParaRPr>
        </a:p>
      </dgm:t>
    </dgm:pt>
    <dgm:pt modelId="{366E4F35-5DF9-4D04-9D53-F62BB906671A}" type="sibTrans" cxnId="{A57A8A8C-E1C5-4EFE-B932-E7B97DBF7381}">
      <dgm:prSet/>
      <dgm:spPr/>
      <dgm:t>
        <a:bodyPr/>
        <a:lstStyle/>
        <a:p>
          <a:pPr algn="ctr"/>
          <a:endParaRPr lang="uk-UA" sz="1400">
            <a:latin typeface="Arial Narrow" pitchFamily="34" charset="0"/>
          </a:endParaRPr>
        </a:p>
      </dgm:t>
    </dgm:pt>
    <dgm:pt modelId="{26AA0EDE-7E40-49F0-BE2F-E5EF2B0ABA11}">
      <dgm:prSet custT="1"/>
      <dgm:spPr/>
      <dgm:t>
        <a:bodyPr/>
        <a:lstStyle/>
        <a:p>
          <a:pPr algn="l" rtl="0"/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Станом на </a:t>
          </a:r>
          <a:r>
            <a:rPr lang="uk-UA" sz="1600" b="1" dirty="0" smtClean="0">
              <a:solidFill>
                <a:schemeClr val="tx1"/>
              </a:solidFill>
              <a:latin typeface="Arial Narrow" pitchFamily="34" charset="0"/>
            </a:rPr>
            <a:t>31.12.2017 </a:t>
          </a:r>
          <a:r>
            <a:rPr lang="uk-UA" sz="1600" b="0" dirty="0" err="1" smtClean="0">
              <a:solidFill>
                <a:schemeClr val="tx1"/>
              </a:solidFill>
              <a:latin typeface="Arial Narrow" pitchFamily="34" charset="0"/>
            </a:rPr>
            <a:t>н</a:t>
          </a:r>
          <a:r>
            <a:rPr lang="uk-UA" sz="1600" dirty="0" err="1" smtClean="0">
              <a:solidFill>
                <a:schemeClr val="tx1"/>
              </a:solidFill>
              <a:latin typeface="Arial Narrow" pitchFamily="34" charset="0"/>
            </a:rPr>
            <a:t>а</a:t>
          </a:r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 підприємствах промисловості акумульовано </a:t>
          </a:r>
          <a:r>
            <a:rPr lang="uk-UA" sz="2400" b="1" dirty="0" smtClean="0">
              <a:solidFill>
                <a:schemeClr val="tx1"/>
              </a:solidFill>
              <a:latin typeface="Arial Narrow" pitchFamily="34" charset="0"/>
            </a:rPr>
            <a:t>1288,1 млн. </a:t>
          </a:r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$</a:t>
          </a:r>
          <a:r>
            <a:rPr lang="uk-UA" sz="2400" b="1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іноземних інвестицій або </a:t>
          </a:r>
          <a:r>
            <a:rPr lang="uk-UA" sz="2400" b="1" dirty="0" smtClean="0">
              <a:solidFill>
                <a:schemeClr val="tx1"/>
              </a:solidFill>
              <a:latin typeface="Arial Narrow" pitchFamily="34" charset="0"/>
            </a:rPr>
            <a:t>98,8%</a:t>
          </a:r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 від загального обсягу по місту,</a:t>
          </a:r>
        </a:p>
        <a:p>
          <a:pPr algn="l" rtl="0"/>
          <a:r>
            <a:rPr lang="uk-UA" sz="1600" b="1" dirty="0" smtClean="0">
              <a:solidFill>
                <a:schemeClr val="tx1"/>
              </a:solidFill>
              <a:latin typeface="Arial Narrow" pitchFamily="34" charset="0"/>
            </a:rPr>
            <a:t>в т.ч.: </a:t>
          </a:r>
        </a:p>
        <a:p>
          <a:pPr algn="l" rtl="0"/>
          <a:r>
            <a:rPr lang="uk-UA" sz="1600" i="1" u="sng" dirty="0" smtClean="0">
              <a:solidFill>
                <a:schemeClr val="tx1"/>
              </a:solidFill>
              <a:latin typeface="Arial Narrow" pitchFamily="34" charset="0"/>
            </a:rPr>
            <a:t>переробної – </a:t>
          </a:r>
        </a:p>
        <a:p>
          <a:pPr algn="l" rtl="0"/>
          <a:r>
            <a:rPr lang="uk-UA" sz="1800" b="1" dirty="0" smtClean="0">
              <a:solidFill>
                <a:schemeClr val="tx1"/>
              </a:solidFill>
              <a:latin typeface="Arial Narrow" pitchFamily="34" charset="0"/>
            </a:rPr>
            <a:t>559,9 млн. </a:t>
          </a:r>
          <a:r>
            <a:rPr lang="en-US" sz="1800" b="1" dirty="0" smtClean="0">
              <a:solidFill>
                <a:schemeClr val="tx1"/>
              </a:solidFill>
              <a:latin typeface="Arial Narrow" pitchFamily="34" charset="0"/>
            </a:rPr>
            <a:t>$</a:t>
          </a:r>
          <a:r>
            <a:rPr lang="uk-UA" sz="1800" b="1" dirty="0" smtClean="0">
              <a:solidFill>
                <a:schemeClr val="tx1"/>
              </a:solidFill>
              <a:latin typeface="Arial Narrow" pitchFamily="34" charset="0"/>
            </a:rPr>
            <a:t> (43%)</a:t>
          </a:r>
          <a:r>
            <a:rPr lang="uk-UA" sz="1800" dirty="0" smtClean="0">
              <a:solidFill>
                <a:schemeClr val="tx1"/>
              </a:solidFill>
              <a:latin typeface="Arial Narrow" pitchFamily="34" charset="0"/>
            </a:rPr>
            <a:t>, </a:t>
          </a:r>
        </a:p>
        <a:p>
          <a:pPr algn="l" rtl="0"/>
          <a:r>
            <a:rPr lang="uk-UA" sz="1600" i="1" u="sng" dirty="0" smtClean="0">
              <a:solidFill>
                <a:schemeClr val="tx1"/>
              </a:solidFill>
              <a:latin typeface="Arial Narrow" pitchFamily="34" charset="0"/>
            </a:rPr>
            <a:t>добувної промисловості і розроблення кар’єрів – </a:t>
          </a:r>
          <a:endParaRPr lang="en-US" sz="1600" i="1" u="sng" dirty="0" smtClean="0">
            <a:solidFill>
              <a:schemeClr val="tx1"/>
            </a:solidFill>
            <a:latin typeface="Arial Narrow" pitchFamily="34" charset="0"/>
          </a:endParaRPr>
        </a:p>
        <a:p>
          <a:pPr algn="l" rtl="0"/>
          <a:r>
            <a:rPr lang="uk-UA" sz="1800" b="1" dirty="0" smtClean="0">
              <a:solidFill>
                <a:schemeClr val="tx1"/>
              </a:solidFill>
              <a:latin typeface="Arial Narrow" pitchFamily="34" charset="0"/>
            </a:rPr>
            <a:t>728,2 млн. </a:t>
          </a:r>
          <a:r>
            <a:rPr lang="en-US" sz="1800" b="1" dirty="0" smtClean="0">
              <a:solidFill>
                <a:schemeClr val="tx1"/>
              </a:solidFill>
              <a:latin typeface="Arial Narrow" pitchFamily="34" charset="0"/>
            </a:rPr>
            <a:t>$</a:t>
          </a:r>
          <a:r>
            <a:rPr lang="uk-UA" sz="1800" b="1" dirty="0" smtClean="0">
              <a:solidFill>
                <a:schemeClr val="tx1"/>
              </a:solidFill>
              <a:latin typeface="Arial Narrow" pitchFamily="34" charset="0"/>
            </a:rPr>
            <a:t> (55,8%)</a:t>
          </a:r>
          <a:endParaRPr lang="uk-UA" sz="1800" dirty="0">
            <a:solidFill>
              <a:schemeClr val="tx1"/>
            </a:solidFill>
            <a:latin typeface="Arial Narrow" pitchFamily="34" charset="0"/>
          </a:endParaRPr>
        </a:p>
      </dgm:t>
    </dgm:pt>
    <dgm:pt modelId="{F4B9D227-A301-4794-A25C-3AC1B4D98CA7}" type="parTrans" cxnId="{6479C361-3525-47C1-8040-54649AA053B2}">
      <dgm:prSet/>
      <dgm:spPr/>
      <dgm:t>
        <a:bodyPr/>
        <a:lstStyle/>
        <a:p>
          <a:pPr algn="ctr"/>
          <a:endParaRPr lang="uk-UA" sz="1400">
            <a:latin typeface="Arial Narrow" pitchFamily="34" charset="0"/>
          </a:endParaRPr>
        </a:p>
      </dgm:t>
    </dgm:pt>
    <dgm:pt modelId="{71CB27E5-2BB8-496A-981F-B0C95A0695B7}" type="sibTrans" cxnId="{6479C361-3525-47C1-8040-54649AA053B2}">
      <dgm:prSet/>
      <dgm:spPr/>
      <dgm:t>
        <a:bodyPr/>
        <a:lstStyle/>
        <a:p>
          <a:pPr algn="ctr"/>
          <a:endParaRPr lang="uk-UA" sz="1400">
            <a:latin typeface="Arial Narrow" pitchFamily="34" charset="0"/>
          </a:endParaRPr>
        </a:p>
      </dgm:t>
    </dgm:pt>
    <dgm:pt modelId="{658B83E8-A851-4C36-A9FB-83E0424C20BA}">
      <dgm:prSet custT="1"/>
      <dgm:spPr/>
      <dgm:t>
        <a:bodyPr/>
        <a:lstStyle/>
        <a:p>
          <a:pPr algn="l" rtl="0"/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Протягом </a:t>
          </a:r>
          <a:r>
            <a:rPr lang="uk-UA" sz="1600" b="1" dirty="0" smtClean="0">
              <a:solidFill>
                <a:schemeClr val="tx1"/>
              </a:solidFill>
              <a:latin typeface="Arial Narrow" pitchFamily="34" charset="0"/>
            </a:rPr>
            <a:t>2017 року</a:t>
          </a:r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 підприємствами та організаціями міста освоєно (використано)</a:t>
          </a:r>
          <a:endParaRPr lang="en-US" sz="1600" dirty="0" smtClean="0">
            <a:solidFill>
              <a:schemeClr val="tx1"/>
            </a:solidFill>
            <a:latin typeface="Arial Narrow" pitchFamily="34" charset="0"/>
          </a:endParaRPr>
        </a:p>
        <a:p>
          <a:pPr algn="l" rtl="0"/>
          <a:r>
            <a:rPr lang="uk-UA" sz="2400" b="1" dirty="0" smtClean="0">
              <a:solidFill>
                <a:schemeClr val="tx1"/>
              </a:solidFill>
              <a:latin typeface="Arial Narrow" pitchFamily="34" charset="0"/>
            </a:rPr>
            <a:t>13 990 </a:t>
          </a:r>
          <a:endParaRPr lang="en-US" sz="2400" b="1" dirty="0" smtClean="0">
            <a:solidFill>
              <a:schemeClr val="tx1"/>
            </a:solidFill>
            <a:latin typeface="Arial Narrow" pitchFamily="34" charset="0"/>
          </a:endParaRPr>
        </a:p>
        <a:p>
          <a:pPr algn="l" rtl="0"/>
          <a:r>
            <a:rPr lang="uk-UA" sz="2400" b="1" dirty="0" smtClean="0">
              <a:solidFill>
                <a:schemeClr val="tx1"/>
              </a:solidFill>
              <a:latin typeface="Arial Narrow" pitchFamily="34" charset="0"/>
            </a:rPr>
            <a:t>млн. грн.</a:t>
          </a:r>
          <a:r>
            <a:rPr lang="uk-UA" sz="24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капітальних інвестицій, що складає </a:t>
          </a:r>
          <a:r>
            <a:rPr lang="uk-UA" sz="2400" b="1" dirty="0" smtClean="0">
              <a:solidFill>
                <a:schemeClr val="tx1"/>
              </a:solidFill>
              <a:latin typeface="Arial Narrow" pitchFamily="34" charset="0"/>
            </a:rPr>
            <a:t>34,7%</a:t>
          </a:r>
          <a:r>
            <a:rPr lang="uk-UA" sz="24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uk-UA" sz="1600" dirty="0" smtClean="0">
              <a:solidFill>
                <a:schemeClr val="tx1"/>
              </a:solidFill>
              <a:latin typeface="Arial Narrow" pitchFamily="34" charset="0"/>
            </a:rPr>
            <a:t>вкладено по Дніпропетровській області</a:t>
          </a:r>
          <a:endParaRPr lang="uk-UA" sz="1600" dirty="0">
            <a:solidFill>
              <a:schemeClr val="tx1"/>
            </a:solidFill>
            <a:latin typeface="Arial Narrow" pitchFamily="34" charset="0"/>
          </a:endParaRPr>
        </a:p>
      </dgm:t>
    </dgm:pt>
    <dgm:pt modelId="{1586EE4E-A397-4F88-8856-563FD1F6361B}" type="parTrans" cxnId="{C425E999-A707-4089-B12E-8C75F0FBDA6E}">
      <dgm:prSet/>
      <dgm:spPr/>
      <dgm:t>
        <a:bodyPr/>
        <a:lstStyle/>
        <a:p>
          <a:pPr algn="ctr"/>
          <a:endParaRPr lang="uk-UA" sz="1400">
            <a:latin typeface="Arial Narrow" pitchFamily="34" charset="0"/>
          </a:endParaRPr>
        </a:p>
      </dgm:t>
    </dgm:pt>
    <dgm:pt modelId="{97409648-FDFA-4EEB-A5EC-92709EB2DCE4}" type="sibTrans" cxnId="{C425E999-A707-4089-B12E-8C75F0FBDA6E}">
      <dgm:prSet/>
      <dgm:spPr/>
      <dgm:t>
        <a:bodyPr/>
        <a:lstStyle/>
        <a:p>
          <a:pPr algn="ctr"/>
          <a:endParaRPr lang="uk-UA" sz="1400">
            <a:latin typeface="Arial Narrow" pitchFamily="34" charset="0"/>
          </a:endParaRPr>
        </a:p>
      </dgm:t>
    </dgm:pt>
    <dgm:pt modelId="{19DA2A51-1446-4283-ADDD-6EAA019100B8}" type="pres">
      <dgm:prSet presAssocID="{7D8F5FE7-6ADA-4E5E-BCC6-B33B33820E5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794553A1-F09A-4693-AC9B-87EC8EA0A3EC}" type="pres">
      <dgm:prSet presAssocID="{1F107030-CF88-4090-89AB-ECC4AC914624}" presName="composite" presStyleCnt="0"/>
      <dgm:spPr/>
    </dgm:pt>
    <dgm:pt modelId="{258FDE6C-DB43-4276-91ED-49EC2A098B08}" type="pres">
      <dgm:prSet presAssocID="{1F107030-CF88-4090-89AB-ECC4AC914624}" presName="LShape" presStyleLbl="alignNode1" presStyleIdx="0" presStyleCnt="9"/>
      <dgm:spPr>
        <a:solidFill>
          <a:schemeClr val="accent2"/>
        </a:solidFill>
        <a:ln>
          <a:noFill/>
        </a:ln>
      </dgm:spPr>
      <dgm:t>
        <a:bodyPr/>
        <a:lstStyle/>
        <a:p>
          <a:endParaRPr lang="uk-UA"/>
        </a:p>
      </dgm:t>
    </dgm:pt>
    <dgm:pt modelId="{730667ED-6674-454B-86B5-6EEBBB7E0766}" type="pres">
      <dgm:prSet presAssocID="{1F107030-CF88-4090-89AB-ECC4AC914624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A8B9EF-62A2-4F4E-8BC8-C9BC94E643EC}" type="pres">
      <dgm:prSet presAssocID="{1F107030-CF88-4090-89AB-ECC4AC914624}" presName="Triangle" presStyleLbl="alignNode1" presStyleIdx="1" presStyleCnt="9"/>
      <dgm:spPr>
        <a:solidFill>
          <a:schemeClr val="accent2"/>
        </a:solidFill>
        <a:ln>
          <a:noFill/>
        </a:ln>
      </dgm:spPr>
      <dgm:t>
        <a:bodyPr/>
        <a:lstStyle/>
        <a:p>
          <a:endParaRPr lang="uk-UA"/>
        </a:p>
      </dgm:t>
    </dgm:pt>
    <dgm:pt modelId="{4753BECB-81D6-4D58-9AFD-493B1F2AD4B2}" type="pres">
      <dgm:prSet presAssocID="{3B854476-2308-40B6-8C1E-F84A458810FE}" presName="sibTrans" presStyleCnt="0"/>
      <dgm:spPr/>
    </dgm:pt>
    <dgm:pt modelId="{851689DC-A33C-4106-954D-D775812ED882}" type="pres">
      <dgm:prSet presAssocID="{3B854476-2308-40B6-8C1E-F84A458810FE}" presName="space" presStyleCnt="0"/>
      <dgm:spPr/>
    </dgm:pt>
    <dgm:pt modelId="{8C71912F-1093-4C40-9F6C-27473FAB5958}" type="pres">
      <dgm:prSet presAssocID="{6C66137D-E85C-4928-AB67-BB4650790F70}" presName="composite" presStyleCnt="0"/>
      <dgm:spPr/>
    </dgm:pt>
    <dgm:pt modelId="{3D83056C-C8C1-4639-99F8-F16ABFBC9A72}" type="pres">
      <dgm:prSet presAssocID="{6C66137D-E85C-4928-AB67-BB4650790F70}" presName="LShape" presStyleLbl="alignNode1" presStyleIdx="2" presStyleCnt="9" custLinFactNeighborX="-4864" custLinFactNeighborY="-3506"/>
      <dgm:spPr>
        <a:solidFill>
          <a:schemeClr val="accent1"/>
        </a:solidFill>
        <a:ln>
          <a:noFill/>
        </a:ln>
      </dgm:spPr>
      <dgm:t>
        <a:bodyPr/>
        <a:lstStyle/>
        <a:p>
          <a:endParaRPr lang="uk-UA"/>
        </a:p>
      </dgm:t>
    </dgm:pt>
    <dgm:pt modelId="{FD3FF909-7EBF-4273-8EB2-4C03F76E321C}" type="pres">
      <dgm:prSet presAssocID="{6C66137D-E85C-4928-AB67-BB4650790F70}" presName="ParentText" presStyleLbl="revTx" presStyleIdx="1" presStyleCnt="5" custScaleX="1076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56EBA4-ED78-4CDE-BA30-C58D086313E1}" type="pres">
      <dgm:prSet presAssocID="{6C66137D-E85C-4928-AB67-BB4650790F70}" presName="Triangle" presStyleLbl="alignNode1" presStyleIdx="3" presStyleCnt="9"/>
      <dgm:spPr>
        <a:solidFill>
          <a:schemeClr val="accent1"/>
        </a:solidFill>
        <a:ln>
          <a:noFill/>
        </a:ln>
      </dgm:spPr>
      <dgm:t>
        <a:bodyPr/>
        <a:lstStyle/>
        <a:p>
          <a:endParaRPr lang="uk-UA"/>
        </a:p>
      </dgm:t>
    </dgm:pt>
    <dgm:pt modelId="{1AE741FA-419E-4E40-B055-B036EF2631F2}" type="pres">
      <dgm:prSet presAssocID="{69BF9153-7B16-4665-A1E3-DBF498AAD358}" presName="sibTrans" presStyleCnt="0"/>
      <dgm:spPr/>
    </dgm:pt>
    <dgm:pt modelId="{14B45C8B-A971-436D-899B-9F1C1183C025}" type="pres">
      <dgm:prSet presAssocID="{69BF9153-7B16-4665-A1E3-DBF498AAD358}" presName="space" presStyleCnt="0"/>
      <dgm:spPr/>
    </dgm:pt>
    <dgm:pt modelId="{59F29088-F9BE-4347-A7AB-5BB2485D5D80}" type="pres">
      <dgm:prSet presAssocID="{F74F8F41-0726-46DC-AE39-59068358E74F}" presName="composite" presStyleCnt="0"/>
      <dgm:spPr/>
    </dgm:pt>
    <dgm:pt modelId="{2A8C6F6A-33CC-47E1-BB36-5F2817CD2807}" type="pres">
      <dgm:prSet presAssocID="{F74F8F41-0726-46DC-AE39-59068358E74F}" presName="LShape" presStyleLbl="alignNode1" presStyleIdx="4" presStyleCnt="9"/>
      <dgm:spPr>
        <a:solidFill>
          <a:schemeClr val="accent2"/>
        </a:solidFill>
        <a:ln>
          <a:noFill/>
        </a:ln>
      </dgm:spPr>
      <dgm:t>
        <a:bodyPr/>
        <a:lstStyle/>
        <a:p>
          <a:endParaRPr lang="uk-UA"/>
        </a:p>
      </dgm:t>
    </dgm:pt>
    <dgm:pt modelId="{21144762-F793-4E44-928D-25BA2FBF0370}" type="pres">
      <dgm:prSet presAssocID="{F74F8F41-0726-46DC-AE39-59068358E74F}" presName="ParentText" presStyleLbl="revTx" presStyleIdx="2" presStyleCnt="5" custScaleX="108143" custLinFactNeighborX="2966" custLinFactNeighborY="5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5E2080-5E8B-4984-9EDF-216A18A7D092}" type="pres">
      <dgm:prSet presAssocID="{F74F8F41-0726-46DC-AE39-59068358E74F}" presName="Triangle" presStyleLbl="alignNode1" presStyleIdx="5" presStyleCnt="9"/>
      <dgm:spPr>
        <a:solidFill>
          <a:schemeClr val="accent2"/>
        </a:solidFill>
        <a:ln>
          <a:noFill/>
        </a:ln>
      </dgm:spPr>
      <dgm:t>
        <a:bodyPr/>
        <a:lstStyle/>
        <a:p>
          <a:endParaRPr lang="uk-UA"/>
        </a:p>
      </dgm:t>
    </dgm:pt>
    <dgm:pt modelId="{C995BDEB-B2BC-4C59-9260-6F12675146BC}" type="pres">
      <dgm:prSet presAssocID="{366E4F35-5DF9-4D04-9D53-F62BB906671A}" presName="sibTrans" presStyleCnt="0"/>
      <dgm:spPr/>
    </dgm:pt>
    <dgm:pt modelId="{AEC10799-3271-4578-A8F1-40B759F5DBD1}" type="pres">
      <dgm:prSet presAssocID="{366E4F35-5DF9-4D04-9D53-F62BB906671A}" presName="space" presStyleCnt="0"/>
      <dgm:spPr/>
    </dgm:pt>
    <dgm:pt modelId="{AB59B736-C5AF-4F5C-8BA7-99149F834632}" type="pres">
      <dgm:prSet presAssocID="{26AA0EDE-7E40-49F0-BE2F-E5EF2B0ABA11}" presName="composite" presStyleCnt="0"/>
      <dgm:spPr/>
    </dgm:pt>
    <dgm:pt modelId="{1E19BBD1-E9CC-40B7-92B0-B98E1D9A9A90}" type="pres">
      <dgm:prSet presAssocID="{26AA0EDE-7E40-49F0-BE2F-E5EF2B0ABA11}" presName="LShape" presStyleLbl="alignNode1" presStyleIdx="6" presStyleCnt="9"/>
      <dgm:spPr>
        <a:solidFill>
          <a:schemeClr val="accent1"/>
        </a:solidFill>
        <a:ln>
          <a:noFill/>
        </a:ln>
      </dgm:spPr>
      <dgm:t>
        <a:bodyPr/>
        <a:lstStyle/>
        <a:p>
          <a:endParaRPr lang="uk-UA"/>
        </a:p>
      </dgm:t>
    </dgm:pt>
    <dgm:pt modelId="{F1735C6F-D557-40C4-A1DC-E56AF2F7BF34}" type="pres">
      <dgm:prSet presAssocID="{26AA0EDE-7E40-49F0-BE2F-E5EF2B0ABA11}" presName="ParentText" presStyleLbl="revTx" presStyleIdx="3" presStyleCnt="5" custScaleX="112706" custLinFactNeighborX="3627" custLinFactNeighborY="19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B8F787-AE4E-4194-B915-133EF835D132}" type="pres">
      <dgm:prSet presAssocID="{26AA0EDE-7E40-49F0-BE2F-E5EF2B0ABA11}" presName="Triangle" presStyleLbl="alignNode1" presStyleIdx="7" presStyleCnt="9"/>
      <dgm:spPr>
        <a:solidFill>
          <a:schemeClr val="accent1"/>
        </a:solidFill>
        <a:ln>
          <a:noFill/>
        </a:ln>
      </dgm:spPr>
      <dgm:t>
        <a:bodyPr/>
        <a:lstStyle/>
        <a:p>
          <a:endParaRPr lang="uk-UA"/>
        </a:p>
      </dgm:t>
    </dgm:pt>
    <dgm:pt modelId="{B7EB5FBC-7EE1-4067-ACA0-6FB730D324A2}" type="pres">
      <dgm:prSet presAssocID="{71CB27E5-2BB8-496A-981F-B0C95A0695B7}" presName="sibTrans" presStyleCnt="0"/>
      <dgm:spPr/>
    </dgm:pt>
    <dgm:pt modelId="{4FFBC7BE-0B29-4C3A-8FB4-29E9738312E2}" type="pres">
      <dgm:prSet presAssocID="{71CB27E5-2BB8-496A-981F-B0C95A0695B7}" presName="space" presStyleCnt="0"/>
      <dgm:spPr/>
    </dgm:pt>
    <dgm:pt modelId="{F876AB77-853B-47A4-8469-D8CACE186370}" type="pres">
      <dgm:prSet presAssocID="{658B83E8-A851-4C36-A9FB-83E0424C20BA}" presName="composite" presStyleCnt="0"/>
      <dgm:spPr/>
    </dgm:pt>
    <dgm:pt modelId="{B15CE3CB-C1E9-4D3A-AD8A-2F0BD73460C3}" type="pres">
      <dgm:prSet presAssocID="{658B83E8-A851-4C36-A9FB-83E0424C20BA}" presName="LShape" presStyleLbl="alignNode1" presStyleIdx="8" presStyleCnt="9"/>
      <dgm:spPr>
        <a:solidFill>
          <a:schemeClr val="accent2"/>
        </a:solidFill>
        <a:ln>
          <a:noFill/>
        </a:ln>
      </dgm:spPr>
      <dgm:t>
        <a:bodyPr/>
        <a:lstStyle/>
        <a:p>
          <a:endParaRPr lang="uk-UA"/>
        </a:p>
      </dgm:t>
    </dgm:pt>
    <dgm:pt modelId="{013C9FD0-BC5D-45C1-AC52-68927F948CFA}" type="pres">
      <dgm:prSet presAssocID="{658B83E8-A851-4C36-A9FB-83E0424C20B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BFE973A-49A7-4734-846A-D86A8C3D9173}" srcId="{7D8F5FE7-6ADA-4E5E-BCC6-B33B33820E53}" destId="{1F107030-CF88-4090-89AB-ECC4AC914624}" srcOrd="0" destOrd="0" parTransId="{06FAABFA-EC77-493A-B6B0-D4A24BB1364A}" sibTransId="{3B854476-2308-40B6-8C1E-F84A458810FE}"/>
    <dgm:cxn modelId="{5346117A-A182-434A-8373-5711230B6C89}" type="presOf" srcId="{1F107030-CF88-4090-89AB-ECC4AC914624}" destId="{730667ED-6674-454B-86B5-6EEBBB7E0766}" srcOrd="0" destOrd="0" presId="urn:microsoft.com/office/officeart/2009/3/layout/StepUpProcess"/>
    <dgm:cxn modelId="{35E00FD4-D521-439C-9CA8-E447A0FE90CA}" type="presOf" srcId="{6C66137D-E85C-4928-AB67-BB4650790F70}" destId="{FD3FF909-7EBF-4273-8EB2-4C03F76E321C}" srcOrd="0" destOrd="0" presId="urn:microsoft.com/office/officeart/2009/3/layout/StepUpProcess"/>
    <dgm:cxn modelId="{37F127A6-FBA4-4541-AF32-C04F627B2A02}" type="presOf" srcId="{658B83E8-A851-4C36-A9FB-83E0424C20BA}" destId="{013C9FD0-BC5D-45C1-AC52-68927F948CFA}" srcOrd="0" destOrd="0" presId="urn:microsoft.com/office/officeart/2009/3/layout/StepUpProcess"/>
    <dgm:cxn modelId="{C37E7E73-9B87-40FE-A449-785E5CD9E1FB}" srcId="{7D8F5FE7-6ADA-4E5E-BCC6-B33B33820E53}" destId="{6C66137D-E85C-4928-AB67-BB4650790F70}" srcOrd="1" destOrd="0" parTransId="{7A48872D-7E81-4139-B48C-6C26E60BB468}" sibTransId="{69BF9153-7B16-4665-A1E3-DBF498AAD358}"/>
    <dgm:cxn modelId="{22C0B93C-7286-49BC-8EBC-F412F46D8942}" type="presOf" srcId="{26AA0EDE-7E40-49F0-BE2F-E5EF2B0ABA11}" destId="{F1735C6F-D557-40C4-A1DC-E56AF2F7BF34}" srcOrd="0" destOrd="0" presId="urn:microsoft.com/office/officeart/2009/3/layout/StepUpProcess"/>
    <dgm:cxn modelId="{B93039D8-F008-4117-A09A-0D51D22FA683}" type="presOf" srcId="{7D8F5FE7-6ADA-4E5E-BCC6-B33B33820E53}" destId="{19DA2A51-1446-4283-ADDD-6EAA019100B8}" srcOrd="0" destOrd="0" presId="urn:microsoft.com/office/officeart/2009/3/layout/StepUpProcess"/>
    <dgm:cxn modelId="{A57A8A8C-E1C5-4EFE-B932-E7B97DBF7381}" srcId="{7D8F5FE7-6ADA-4E5E-BCC6-B33B33820E53}" destId="{F74F8F41-0726-46DC-AE39-59068358E74F}" srcOrd="2" destOrd="0" parTransId="{56838A32-9AF0-4E2F-8E2C-1056E5E31D6A}" sibTransId="{366E4F35-5DF9-4D04-9D53-F62BB906671A}"/>
    <dgm:cxn modelId="{9199ED0E-28A3-40CB-890B-25B78A90D99C}" type="presOf" srcId="{F74F8F41-0726-46DC-AE39-59068358E74F}" destId="{21144762-F793-4E44-928D-25BA2FBF0370}" srcOrd="0" destOrd="0" presId="urn:microsoft.com/office/officeart/2009/3/layout/StepUpProcess"/>
    <dgm:cxn modelId="{C425E999-A707-4089-B12E-8C75F0FBDA6E}" srcId="{7D8F5FE7-6ADA-4E5E-BCC6-B33B33820E53}" destId="{658B83E8-A851-4C36-A9FB-83E0424C20BA}" srcOrd="4" destOrd="0" parTransId="{1586EE4E-A397-4F88-8856-563FD1F6361B}" sibTransId="{97409648-FDFA-4EEB-A5EC-92709EB2DCE4}"/>
    <dgm:cxn modelId="{6479C361-3525-47C1-8040-54649AA053B2}" srcId="{7D8F5FE7-6ADA-4E5E-BCC6-B33B33820E53}" destId="{26AA0EDE-7E40-49F0-BE2F-E5EF2B0ABA11}" srcOrd="3" destOrd="0" parTransId="{F4B9D227-A301-4794-A25C-3AC1B4D98CA7}" sibTransId="{71CB27E5-2BB8-496A-981F-B0C95A0695B7}"/>
    <dgm:cxn modelId="{23415D66-35D0-4B84-87A2-21E31B6DA12C}" type="presParOf" srcId="{19DA2A51-1446-4283-ADDD-6EAA019100B8}" destId="{794553A1-F09A-4693-AC9B-87EC8EA0A3EC}" srcOrd="0" destOrd="0" presId="urn:microsoft.com/office/officeart/2009/3/layout/StepUpProcess"/>
    <dgm:cxn modelId="{59E1CB25-6908-4BE8-B6F5-2AA3573735B3}" type="presParOf" srcId="{794553A1-F09A-4693-AC9B-87EC8EA0A3EC}" destId="{258FDE6C-DB43-4276-91ED-49EC2A098B08}" srcOrd="0" destOrd="0" presId="urn:microsoft.com/office/officeart/2009/3/layout/StepUpProcess"/>
    <dgm:cxn modelId="{CB0BF43C-C09D-492E-BB2C-B29B38966EC2}" type="presParOf" srcId="{794553A1-F09A-4693-AC9B-87EC8EA0A3EC}" destId="{730667ED-6674-454B-86B5-6EEBBB7E0766}" srcOrd="1" destOrd="0" presId="urn:microsoft.com/office/officeart/2009/3/layout/StepUpProcess"/>
    <dgm:cxn modelId="{200F24F4-757A-4C05-A745-015D4A163417}" type="presParOf" srcId="{794553A1-F09A-4693-AC9B-87EC8EA0A3EC}" destId="{13A8B9EF-62A2-4F4E-8BC8-C9BC94E643EC}" srcOrd="2" destOrd="0" presId="urn:microsoft.com/office/officeart/2009/3/layout/StepUpProcess"/>
    <dgm:cxn modelId="{98887A85-FC51-430D-A255-9F323F711CF0}" type="presParOf" srcId="{19DA2A51-1446-4283-ADDD-6EAA019100B8}" destId="{4753BECB-81D6-4D58-9AFD-493B1F2AD4B2}" srcOrd="1" destOrd="0" presId="urn:microsoft.com/office/officeart/2009/3/layout/StepUpProcess"/>
    <dgm:cxn modelId="{B3AF4B07-4B8E-4B90-826E-1A3BA6B1AA6A}" type="presParOf" srcId="{4753BECB-81D6-4D58-9AFD-493B1F2AD4B2}" destId="{851689DC-A33C-4106-954D-D775812ED882}" srcOrd="0" destOrd="0" presId="urn:microsoft.com/office/officeart/2009/3/layout/StepUpProcess"/>
    <dgm:cxn modelId="{94C2C0CF-A66B-4E21-8979-BEB4B872A7F8}" type="presParOf" srcId="{19DA2A51-1446-4283-ADDD-6EAA019100B8}" destId="{8C71912F-1093-4C40-9F6C-27473FAB5958}" srcOrd="2" destOrd="0" presId="urn:microsoft.com/office/officeart/2009/3/layout/StepUpProcess"/>
    <dgm:cxn modelId="{9D183B9A-18EB-4ED5-BCFE-D6E1662F4565}" type="presParOf" srcId="{8C71912F-1093-4C40-9F6C-27473FAB5958}" destId="{3D83056C-C8C1-4639-99F8-F16ABFBC9A72}" srcOrd="0" destOrd="0" presId="urn:microsoft.com/office/officeart/2009/3/layout/StepUpProcess"/>
    <dgm:cxn modelId="{55772CA8-3EE8-47F3-9E57-20F59FF48353}" type="presParOf" srcId="{8C71912F-1093-4C40-9F6C-27473FAB5958}" destId="{FD3FF909-7EBF-4273-8EB2-4C03F76E321C}" srcOrd="1" destOrd="0" presId="urn:microsoft.com/office/officeart/2009/3/layout/StepUpProcess"/>
    <dgm:cxn modelId="{15CEBD63-FA09-453C-A3D0-FD628EF41076}" type="presParOf" srcId="{8C71912F-1093-4C40-9F6C-27473FAB5958}" destId="{7556EBA4-ED78-4CDE-BA30-C58D086313E1}" srcOrd="2" destOrd="0" presId="urn:microsoft.com/office/officeart/2009/3/layout/StepUpProcess"/>
    <dgm:cxn modelId="{5D7D9EDF-086F-4218-A5F6-E2E29B3B6439}" type="presParOf" srcId="{19DA2A51-1446-4283-ADDD-6EAA019100B8}" destId="{1AE741FA-419E-4E40-B055-B036EF2631F2}" srcOrd="3" destOrd="0" presId="urn:microsoft.com/office/officeart/2009/3/layout/StepUpProcess"/>
    <dgm:cxn modelId="{7F26EF52-1DFB-4DDA-9C19-90A132A4050C}" type="presParOf" srcId="{1AE741FA-419E-4E40-B055-B036EF2631F2}" destId="{14B45C8B-A971-436D-899B-9F1C1183C025}" srcOrd="0" destOrd="0" presId="urn:microsoft.com/office/officeart/2009/3/layout/StepUpProcess"/>
    <dgm:cxn modelId="{BC4CD128-5AE0-4DD3-91BD-D9DCF8FD457E}" type="presParOf" srcId="{19DA2A51-1446-4283-ADDD-6EAA019100B8}" destId="{59F29088-F9BE-4347-A7AB-5BB2485D5D80}" srcOrd="4" destOrd="0" presId="urn:microsoft.com/office/officeart/2009/3/layout/StepUpProcess"/>
    <dgm:cxn modelId="{5530EE01-F0C3-4C74-ACA7-5BC0A9110D38}" type="presParOf" srcId="{59F29088-F9BE-4347-A7AB-5BB2485D5D80}" destId="{2A8C6F6A-33CC-47E1-BB36-5F2817CD2807}" srcOrd="0" destOrd="0" presId="urn:microsoft.com/office/officeart/2009/3/layout/StepUpProcess"/>
    <dgm:cxn modelId="{ED72D283-C851-4EFA-BA69-EFB75A5C64C5}" type="presParOf" srcId="{59F29088-F9BE-4347-A7AB-5BB2485D5D80}" destId="{21144762-F793-4E44-928D-25BA2FBF0370}" srcOrd="1" destOrd="0" presId="urn:microsoft.com/office/officeart/2009/3/layout/StepUpProcess"/>
    <dgm:cxn modelId="{4B7A22DC-A432-418A-9705-EB93F4413AE7}" type="presParOf" srcId="{59F29088-F9BE-4347-A7AB-5BB2485D5D80}" destId="{525E2080-5E8B-4984-9EDF-216A18A7D092}" srcOrd="2" destOrd="0" presId="urn:microsoft.com/office/officeart/2009/3/layout/StepUpProcess"/>
    <dgm:cxn modelId="{BBD4295E-3CC9-4775-A566-2786E5B22C6F}" type="presParOf" srcId="{19DA2A51-1446-4283-ADDD-6EAA019100B8}" destId="{C995BDEB-B2BC-4C59-9260-6F12675146BC}" srcOrd="5" destOrd="0" presId="urn:microsoft.com/office/officeart/2009/3/layout/StepUpProcess"/>
    <dgm:cxn modelId="{D79F9CCB-E127-4EF9-A6A9-02F8764BAC2C}" type="presParOf" srcId="{C995BDEB-B2BC-4C59-9260-6F12675146BC}" destId="{AEC10799-3271-4578-A8F1-40B759F5DBD1}" srcOrd="0" destOrd="0" presId="urn:microsoft.com/office/officeart/2009/3/layout/StepUpProcess"/>
    <dgm:cxn modelId="{30C2E960-9F2C-4B45-991E-30E90F96DFA0}" type="presParOf" srcId="{19DA2A51-1446-4283-ADDD-6EAA019100B8}" destId="{AB59B736-C5AF-4F5C-8BA7-99149F834632}" srcOrd="6" destOrd="0" presId="urn:microsoft.com/office/officeart/2009/3/layout/StepUpProcess"/>
    <dgm:cxn modelId="{649381C9-4D29-43C1-962F-8C3F1BC661F5}" type="presParOf" srcId="{AB59B736-C5AF-4F5C-8BA7-99149F834632}" destId="{1E19BBD1-E9CC-40B7-92B0-B98E1D9A9A90}" srcOrd="0" destOrd="0" presId="urn:microsoft.com/office/officeart/2009/3/layout/StepUpProcess"/>
    <dgm:cxn modelId="{3A94B7B2-9070-46E0-81E4-3889FA3390B9}" type="presParOf" srcId="{AB59B736-C5AF-4F5C-8BA7-99149F834632}" destId="{F1735C6F-D557-40C4-A1DC-E56AF2F7BF34}" srcOrd="1" destOrd="0" presId="urn:microsoft.com/office/officeart/2009/3/layout/StepUpProcess"/>
    <dgm:cxn modelId="{CDDD098A-3D1A-4F88-AF7C-DEE9C23DA58E}" type="presParOf" srcId="{AB59B736-C5AF-4F5C-8BA7-99149F834632}" destId="{F4B8F787-AE4E-4194-B915-133EF835D132}" srcOrd="2" destOrd="0" presId="urn:microsoft.com/office/officeart/2009/3/layout/StepUpProcess"/>
    <dgm:cxn modelId="{A9013DA5-11F9-47F9-AC61-AA51CF83723A}" type="presParOf" srcId="{19DA2A51-1446-4283-ADDD-6EAA019100B8}" destId="{B7EB5FBC-7EE1-4067-ACA0-6FB730D324A2}" srcOrd="7" destOrd="0" presId="urn:microsoft.com/office/officeart/2009/3/layout/StepUpProcess"/>
    <dgm:cxn modelId="{EF91F4FA-9E50-416C-BF02-FADEE3F7297F}" type="presParOf" srcId="{B7EB5FBC-7EE1-4067-ACA0-6FB730D324A2}" destId="{4FFBC7BE-0B29-4C3A-8FB4-29E9738312E2}" srcOrd="0" destOrd="0" presId="urn:microsoft.com/office/officeart/2009/3/layout/StepUpProcess"/>
    <dgm:cxn modelId="{7FBD181E-8451-4BF4-B2EC-40F6871AA4F9}" type="presParOf" srcId="{19DA2A51-1446-4283-ADDD-6EAA019100B8}" destId="{F876AB77-853B-47A4-8469-D8CACE186370}" srcOrd="8" destOrd="0" presId="urn:microsoft.com/office/officeart/2009/3/layout/StepUpProcess"/>
    <dgm:cxn modelId="{DC09B9E1-F9F2-4B6A-A2EE-2E33D425343B}" type="presParOf" srcId="{F876AB77-853B-47A4-8469-D8CACE186370}" destId="{B15CE3CB-C1E9-4D3A-AD8A-2F0BD73460C3}" srcOrd="0" destOrd="0" presId="urn:microsoft.com/office/officeart/2009/3/layout/StepUpProcess"/>
    <dgm:cxn modelId="{8FAA5E6E-9C6F-4AB1-B397-29E03BEE9C87}" type="presParOf" srcId="{F876AB77-853B-47A4-8469-D8CACE186370}" destId="{013C9FD0-BC5D-45C1-AC52-68927F948CF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B6760A-43C9-43A9-A550-4853E3E1AA4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A4FBB13-02CD-42B3-839F-7CC30EB863F9}">
      <dgm:prSet custT="1"/>
      <dgm:spPr/>
      <dgm:t>
        <a:bodyPr/>
        <a:lstStyle/>
        <a:p>
          <a:pPr rtl="0"/>
          <a:r>
            <a:rPr lang="uk-UA" sz="24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Виконання будівельних робіт власними силами підприємствами міста </a:t>
          </a:r>
        </a:p>
        <a:p>
          <a:pPr rtl="0"/>
          <a:r>
            <a:rPr lang="uk-UA" sz="24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за </a:t>
          </a:r>
          <a:r>
            <a:rPr lang="uk-UA" sz="24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2017 рік, </a:t>
          </a:r>
          <a:r>
            <a:rPr lang="uk-UA" sz="2400" b="1" dirty="0" err="1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млн.грн</a:t>
          </a:r>
          <a:r>
            <a:rPr lang="uk-UA" sz="24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.</a:t>
          </a:r>
          <a:r>
            <a:rPr lang="uk-UA" sz="24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 </a:t>
          </a:r>
          <a:endParaRPr lang="uk-UA" sz="2400" dirty="0">
            <a:solidFill>
              <a:schemeClr val="accent2">
                <a:lumMod val="75000"/>
              </a:schemeClr>
            </a:solidFill>
            <a:latin typeface="Arial Narrow" pitchFamily="34" charset="0"/>
          </a:endParaRPr>
        </a:p>
      </dgm:t>
    </dgm:pt>
    <dgm:pt modelId="{181FB256-A220-46C9-A36E-46FFA5E35C23}" type="parTrans" cxnId="{96431724-0439-45AA-9544-9E7B060A6DCA}">
      <dgm:prSet/>
      <dgm:spPr/>
      <dgm:t>
        <a:bodyPr/>
        <a:lstStyle/>
        <a:p>
          <a:endParaRPr lang="uk-UA" sz="2000">
            <a:solidFill>
              <a:srgbClr val="0070C0"/>
            </a:solidFill>
            <a:latin typeface="Arial Narrow" pitchFamily="34" charset="0"/>
          </a:endParaRPr>
        </a:p>
      </dgm:t>
    </dgm:pt>
    <dgm:pt modelId="{D5D0E829-B565-4731-9759-EF108FC435DD}" type="sibTrans" cxnId="{96431724-0439-45AA-9544-9E7B060A6DCA}">
      <dgm:prSet/>
      <dgm:spPr/>
      <dgm:t>
        <a:bodyPr/>
        <a:lstStyle/>
        <a:p>
          <a:endParaRPr lang="uk-UA" sz="2000">
            <a:solidFill>
              <a:srgbClr val="0070C0"/>
            </a:solidFill>
            <a:latin typeface="Arial Narrow" pitchFamily="34" charset="0"/>
          </a:endParaRPr>
        </a:p>
      </dgm:t>
    </dgm:pt>
    <dgm:pt modelId="{EB27DC48-BFDD-4713-84B8-1B7560D5C52F}" type="pres">
      <dgm:prSet presAssocID="{87B6760A-43C9-43A9-A550-4853E3E1AA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36285BA-17A3-4C36-B90E-A772C16AF4EC}" type="pres">
      <dgm:prSet presAssocID="{1A4FBB13-02CD-42B3-839F-7CC30EB863F9}" presName="hierRoot1" presStyleCnt="0"/>
      <dgm:spPr/>
    </dgm:pt>
    <dgm:pt modelId="{6E1791E8-4507-4765-9579-1B62D889FDB7}" type="pres">
      <dgm:prSet presAssocID="{1A4FBB13-02CD-42B3-839F-7CC30EB863F9}" presName="composite" presStyleCnt="0"/>
      <dgm:spPr/>
    </dgm:pt>
    <dgm:pt modelId="{D54FD04C-7E4A-4400-BC29-7945DF488EE7}" type="pres">
      <dgm:prSet presAssocID="{1A4FBB13-02CD-42B3-839F-7CC30EB863F9}" presName="background" presStyleLbl="node0" presStyleIdx="0" presStyleCnt="1"/>
      <dgm:spPr/>
    </dgm:pt>
    <dgm:pt modelId="{D2FE517A-5AFB-482C-A527-A6710AED31B1}" type="pres">
      <dgm:prSet presAssocID="{1A4FBB13-02CD-42B3-839F-7CC30EB863F9}" presName="text" presStyleLbl="fgAcc0" presStyleIdx="0" presStyleCnt="1" custScaleX="17330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771B339-7925-4715-BC58-9E1D9DBEB509}" type="pres">
      <dgm:prSet presAssocID="{1A4FBB13-02CD-42B3-839F-7CC30EB863F9}" presName="hierChild2" presStyleCnt="0"/>
      <dgm:spPr/>
    </dgm:pt>
  </dgm:ptLst>
  <dgm:cxnLst>
    <dgm:cxn modelId="{79B27001-F03F-43C7-AD35-D772623BFE03}" type="presOf" srcId="{87B6760A-43C9-43A9-A550-4853E3E1AA4E}" destId="{EB27DC48-BFDD-4713-84B8-1B7560D5C52F}" srcOrd="0" destOrd="0" presId="urn:microsoft.com/office/officeart/2005/8/layout/hierarchy1"/>
    <dgm:cxn modelId="{49FD52B7-28E4-431B-9D07-97D521D4580B}" type="presOf" srcId="{1A4FBB13-02CD-42B3-839F-7CC30EB863F9}" destId="{D2FE517A-5AFB-482C-A527-A6710AED31B1}" srcOrd="0" destOrd="0" presId="urn:microsoft.com/office/officeart/2005/8/layout/hierarchy1"/>
    <dgm:cxn modelId="{96431724-0439-45AA-9544-9E7B060A6DCA}" srcId="{87B6760A-43C9-43A9-A550-4853E3E1AA4E}" destId="{1A4FBB13-02CD-42B3-839F-7CC30EB863F9}" srcOrd="0" destOrd="0" parTransId="{181FB256-A220-46C9-A36E-46FFA5E35C23}" sibTransId="{D5D0E829-B565-4731-9759-EF108FC435DD}"/>
    <dgm:cxn modelId="{4CA6F109-55F4-40C0-AC0C-7BC3E356D7DB}" type="presParOf" srcId="{EB27DC48-BFDD-4713-84B8-1B7560D5C52F}" destId="{B36285BA-17A3-4C36-B90E-A772C16AF4EC}" srcOrd="0" destOrd="0" presId="urn:microsoft.com/office/officeart/2005/8/layout/hierarchy1"/>
    <dgm:cxn modelId="{76634EDE-A70E-4BB1-BDDD-B2CFE9B85F68}" type="presParOf" srcId="{B36285BA-17A3-4C36-B90E-A772C16AF4EC}" destId="{6E1791E8-4507-4765-9579-1B62D889FDB7}" srcOrd="0" destOrd="0" presId="urn:microsoft.com/office/officeart/2005/8/layout/hierarchy1"/>
    <dgm:cxn modelId="{192B8EC1-FD0A-4373-952F-429EBAFF6E5D}" type="presParOf" srcId="{6E1791E8-4507-4765-9579-1B62D889FDB7}" destId="{D54FD04C-7E4A-4400-BC29-7945DF488EE7}" srcOrd="0" destOrd="0" presId="urn:microsoft.com/office/officeart/2005/8/layout/hierarchy1"/>
    <dgm:cxn modelId="{3BE55A58-8F15-4073-A527-1C2C492A28A5}" type="presParOf" srcId="{6E1791E8-4507-4765-9579-1B62D889FDB7}" destId="{D2FE517A-5AFB-482C-A527-A6710AED31B1}" srcOrd="1" destOrd="0" presId="urn:microsoft.com/office/officeart/2005/8/layout/hierarchy1"/>
    <dgm:cxn modelId="{481E73EE-D2F2-41AD-A674-9E37C8EAFFD3}" type="presParOf" srcId="{B36285BA-17A3-4C36-B90E-A772C16AF4EC}" destId="{3771B339-7925-4715-BC58-9E1D9DBEB50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24E077-F368-4BF7-9E21-1113243074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B78DED1-D511-4214-879D-3B11B92A30E7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pPr marL="0" indent="0" algn="just" rtl="0">
            <a:lnSpc>
              <a:spcPct val="100000"/>
            </a:lnSpc>
            <a:spcAft>
              <a:spcPts val="0"/>
            </a:spcAft>
          </a:pPr>
          <a:r>
            <a:rPr lang="uk-UA" sz="2000" i="0" dirty="0" smtClean="0">
              <a:solidFill>
                <a:schemeClr val="bg1"/>
              </a:solidFill>
              <a:latin typeface="Arial Narrow" pitchFamily="34" charset="0"/>
            </a:rPr>
            <a:t>Підприємствами міста, які на комерційній основі працювали на ринку автомобільних перевезень, упродовж </a:t>
          </a:r>
          <a:r>
            <a:rPr lang="uk-UA" sz="2000" b="1" i="0" dirty="0" smtClean="0">
              <a:solidFill>
                <a:schemeClr val="bg1"/>
              </a:solidFill>
              <a:latin typeface="Arial Narrow" pitchFamily="34" charset="0"/>
            </a:rPr>
            <a:t>2017 року</a:t>
          </a:r>
          <a:r>
            <a:rPr lang="uk-UA" sz="2000" i="0" dirty="0" smtClean="0">
              <a:solidFill>
                <a:schemeClr val="bg1"/>
              </a:solidFill>
              <a:latin typeface="Arial Narrow" pitchFamily="34" charset="0"/>
            </a:rPr>
            <a:t> доставлено споживачам </a:t>
          </a:r>
          <a:r>
            <a:rPr lang="uk-UA" sz="2000" b="1" i="0" dirty="0" smtClean="0">
              <a:solidFill>
                <a:schemeClr val="bg1"/>
              </a:solidFill>
              <a:latin typeface="Arial Narrow" pitchFamily="34" charset="0"/>
            </a:rPr>
            <a:t>336,5 тис. тонн вантажів, </a:t>
          </a:r>
          <a:r>
            <a:rPr lang="uk-UA" sz="2000" i="0" dirty="0" smtClean="0">
              <a:solidFill>
                <a:schemeClr val="bg1"/>
              </a:solidFill>
              <a:latin typeface="Arial Narrow" pitchFamily="34" charset="0"/>
            </a:rPr>
            <a:t>що в</a:t>
          </a:r>
          <a:r>
            <a:rPr lang="uk-UA" sz="2000" b="1" i="0" dirty="0" smtClean="0">
              <a:solidFill>
                <a:schemeClr val="bg1"/>
              </a:solidFill>
              <a:latin typeface="Arial Narrow" pitchFamily="34" charset="0"/>
            </a:rPr>
            <a:t> 4,4 рази </a:t>
          </a:r>
          <a:r>
            <a:rPr lang="uk-UA" sz="2000" i="0" dirty="0" smtClean="0">
              <a:solidFill>
                <a:schemeClr val="bg1"/>
              </a:solidFill>
              <a:latin typeface="Arial Narrow" pitchFamily="34" charset="0"/>
            </a:rPr>
            <a:t>менше </a:t>
          </a:r>
          <a:r>
            <a:rPr lang="uk-UA" sz="2000" b="1" i="0" dirty="0" smtClean="0">
              <a:solidFill>
                <a:schemeClr val="bg1"/>
              </a:solidFill>
              <a:latin typeface="Arial Narrow" pitchFamily="34" charset="0"/>
            </a:rPr>
            <a:t>2016 року</a:t>
          </a:r>
          <a:r>
            <a:rPr lang="uk-UA" sz="2000" i="0" dirty="0" smtClean="0">
              <a:solidFill>
                <a:schemeClr val="bg1"/>
              </a:solidFill>
              <a:latin typeface="Arial Narrow" pitchFamily="34" charset="0"/>
            </a:rPr>
            <a:t>.</a:t>
          </a:r>
        </a:p>
        <a:p>
          <a:pPr marL="0" indent="0" algn="just" rtl="0">
            <a:lnSpc>
              <a:spcPct val="90000"/>
            </a:lnSpc>
            <a:spcAft>
              <a:spcPct val="35000"/>
            </a:spcAft>
          </a:pPr>
          <a:endParaRPr lang="uk-UA" sz="2000" i="0" dirty="0" smtClean="0">
            <a:solidFill>
              <a:schemeClr val="bg1"/>
            </a:solidFill>
            <a:latin typeface="Arial Narrow" pitchFamily="34" charset="0"/>
          </a:endParaRPr>
        </a:p>
        <a:p>
          <a:pPr marL="0" indent="0" algn="just" rtl="0">
            <a:lnSpc>
              <a:spcPct val="90000"/>
            </a:lnSpc>
            <a:spcAft>
              <a:spcPct val="35000"/>
            </a:spcAft>
          </a:pPr>
          <a:r>
            <a:rPr lang="uk-UA" sz="2000" i="0" dirty="0" smtClean="0">
              <a:solidFill>
                <a:schemeClr val="bg1"/>
              </a:solidFill>
              <a:latin typeface="Arial Narrow" pitchFamily="34" charset="0"/>
            </a:rPr>
            <a:t>Вантажообіг збільшився на </a:t>
          </a:r>
          <a:r>
            <a:rPr lang="uk-UA" sz="2000" b="1" i="0" dirty="0" smtClean="0">
              <a:solidFill>
                <a:schemeClr val="bg1"/>
              </a:solidFill>
              <a:latin typeface="Arial Narrow" pitchFamily="34" charset="0"/>
            </a:rPr>
            <a:t>13,2% </a:t>
          </a:r>
          <a:r>
            <a:rPr lang="uk-UA" sz="2000" i="0" dirty="0" smtClean="0">
              <a:solidFill>
                <a:schemeClr val="bg1"/>
              </a:solidFill>
              <a:latin typeface="Arial Narrow" pitchFamily="34" charset="0"/>
            </a:rPr>
            <a:t>і становив     </a:t>
          </a:r>
        </a:p>
        <a:p>
          <a:pPr marL="0" indent="0" algn="just" rtl="0">
            <a:lnSpc>
              <a:spcPct val="90000"/>
            </a:lnSpc>
            <a:spcAft>
              <a:spcPct val="35000"/>
            </a:spcAft>
          </a:pPr>
          <a:r>
            <a:rPr lang="uk-UA" sz="2000" b="1" i="0" dirty="0" smtClean="0">
              <a:solidFill>
                <a:schemeClr val="bg1"/>
              </a:solidFill>
              <a:latin typeface="Arial Narrow" pitchFamily="34" charset="0"/>
            </a:rPr>
            <a:t>63,5</a:t>
          </a:r>
          <a:r>
            <a:rPr lang="uk-UA" sz="2000" i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uk-UA" sz="2000" b="1" i="0" dirty="0" smtClean="0">
              <a:solidFill>
                <a:schemeClr val="bg1"/>
              </a:solidFill>
              <a:latin typeface="Arial Narrow" pitchFamily="34" charset="0"/>
            </a:rPr>
            <a:t>млн. тонн на кілометр</a:t>
          </a:r>
          <a:endParaRPr lang="uk-UA" sz="2000" i="0" dirty="0">
            <a:solidFill>
              <a:schemeClr val="bg1"/>
            </a:solidFill>
            <a:latin typeface="Arial Narrow" pitchFamily="34" charset="0"/>
          </a:endParaRPr>
        </a:p>
      </dgm:t>
    </dgm:pt>
    <dgm:pt modelId="{20900D40-738C-4347-AC22-C02307936068}" type="parTrans" cxnId="{AAC1DEC6-E091-4337-84DC-C27462DB24FA}">
      <dgm:prSet/>
      <dgm:spPr/>
      <dgm:t>
        <a:bodyPr/>
        <a:lstStyle/>
        <a:p>
          <a:endParaRPr lang="uk-UA" sz="2000">
            <a:latin typeface="Arial Narrow" pitchFamily="34" charset="0"/>
          </a:endParaRPr>
        </a:p>
      </dgm:t>
    </dgm:pt>
    <dgm:pt modelId="{0CC093B2-4976-4E77-A4E4-73609D0F370A}" type="sibTrans" cxnId="{AAC1DEC6-E091-4337-84DC-C27462DB24FA}">
      <dgm:prSet/>
      <dgm:spPr/>
      <dgm:t>
        <a:bodyPr/>
        <a:lstStyle/>
        <a:p>
          <a:endParaRPr lang="uk-UA" sz="2000">
            <a:latin typeface="Arial Narrow" pitchFamily="34" charset="0"/>
          </a:endParaRPr>
        </a:p>
      </dgm:t>
    </dgm:pt>
    <dgm:pt modelId="{A558D261-0C0C-4AE0-895E-99577F7A6D72}" type="pres">
      <dgm:prSet presAssocID="{D324E077-F368-4BF7-9E21-1113243074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64126708-5494-46EB-9EC4-75E65B68D87B}" type="pres">
      <dgm:prSet presAssocID="{D324E077-F368-4BF7-9E21-1113243074C2}" presName="Name1" presStyleCnt="0"/>
      <dgm:spPr/>
    </dgm:pt>
    <dgm:pt modelId="{5A9A368E-87BA-4EC8-BF5A-8830853D696E}" type="pres">
      <dgm:prSet presAssocID="{D324E077-F368-4BF7-9E21-1113243074C2}" presName="cycle" presStyleCnt="0"/>
      <dgm:spPr/>
    </dgm:pt>
    <dgm:pt modelId="{73ED4A5F-E7FE-46BB-80BB-CB5CB581C35C}" type="pres">
      <dgm:prSet presAssocID="{D324E077-F368-4BF7-9E21-1113243074C2}" presName="srcNode" presStyleLbl="node1" presStyleIdx="0" presStyleCnt="1"/>
      <dgm:spPr/>
    </dgm:pt>
    <dgm:pt modelId="{90F13C32-6397-4CBD-A2AF-F5E171C7935A}" type="pres">
      <dgm:prSet presAssocID="{D324E077-F368-4BF7-9E21-1113243074C2}" presName="conn" presStyleLbl="parChTrans1D2" presStyleIdx="0" presStyleCnt="1"/>
      <dgm:spPr/>
      <dgm:t>
        <a:bodyPr/>
        <a:lstStyle/>
        <a:p>
          <a:endParaRPr lang="uk-UA"/>
        </a:p>
      </dgm:t>
    </dgm:pt>
    <dgm:pt modelId="{11D49A9C-A307-48F3-8EFA-191324EF26F4}" type="pres">
      <dgm:prSet presAssocID="{D324E077-F368-4BF7-9E21-1113243074C2}" presName="extraNode" presStyleLbl="node1" presStyleIdx="0" presStyleCnt="1"/>
      <dgm:spPr/>
    </dgm:pt>
    <dgm:pt modelId="{C3A43044-4042-4D67-AB33-D85C7FA73B8D}" type="pres">
      <dgm:prSet presAssocID="{D324E077-F368-4BF7-9E21-1113243074C2}" presName="dstNode" presStyleLbl="node1" presStyleIdx="0" presStyleCnt="1"/>
      <dgm:spPr/>
    </dgm:pt>
    <dgm:pt modelId="{64FA178E-DA42-4A8A-A9C5-AFE51A7065CB}" type="pres">
      <dgm:prSet presAssocID="{5B78DED1-D511-4214-879D-3B11B92A30E7}" presName="text_1" presStyleLbl="node1" presStyleIdx="0" presStyleCnt="1" custScaleY="206492" custLinFactNeighborX="326" custLinFactNeighborY="-11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7E60C7-62A1-4C47-A4A7-2DF42A98B9DC}" type="pres">
      <dgm:prSet presAssocID="{5B78DED1-D511-4214-879D-3B11B92A30E7}" presName="accent_1" presStyleCnt="0"/>
      <dgm:spPr/>
    </dgm:pt>
    <dgm:pt modelId="{C48166B2-E814-4C30-B9F0-92257C662523}" type="pres">
      <dgm:prSet presAssocID="{5B78DED1-D511-4214-879D-3B11B92A30E7}" presName="accentRepeatNode" presStyleLbl="solidFgAcc1" presStyleIdx="0" presStyleCn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/>
        </a:p>
      </dgm:t>
    </dgm:pt>
  </dgm:ptLst>
  <dgm:cxnLst>
    <dgm:cxn modelId="{5E6BB67D-95E5-445B-A32F-433C988F3AFF}" type="presOf" srcId="{D324E077-F368-4BF7-9E21-1113243074C2}" destId="{A558D261-0C0C-4AE0-895E-99577F7A6D72}" srcOrd="0" destOrd="0" presId="urn:microsoft.com/office/officeart/2008/layout/VerticalCurvedList"/>
    <dgm:cxn modelId="{AAC1DEC6-E091-4337-84DC-C27462DB24FA}" srcId="{D324E077-F368-4BF7-9E21-1113243074C2}" destId="{5B78DED1-D511-4214-879D-3B11B92A30E7}" srcOrd="0" destOrd="0" parTransId="{20900D40-738C-4347-AC22-C02307936068}" sibTransId="{0CC093B2-4976-4E77-A4E4-73609D0F370A}"/>
    <dgm:cxn modelId="{CC145695-22E8-464E-A6E0-4CF31F4F8460}" type="presOf" srcId="{0CC093B2-4976-4E77-A4E4-73609D0F370A}" destId="{90F13C32-6397-4CBD-A2AF-F5E171C7935A}" srcOrd="0" destOrd="0" presId="urn:microsoft.com/office/officeart/2008/layout/VerticalCurvedList"/>
    <dgm:cxn modelId="{813BB60C-6963-4A48-AA4F-0F5E99D52BC0}" type="presOf" srcId="{5B78DED1-D511-4214-879D-3B11B92A30E7}" destId="{64FA178E-DA42-4A8A-A9C5-AFE51A7065CB}" srcOrd="0" destOrd="0" presId="urn:microsoft.com/office/officeart/2008/layout/VerticalCurvedList"/>
    <dgm:cxn modelId="{539012EB-4AAE-46E0-BD7F-6B5D94AE55CA}" type="presParOf" srcId="{A558D261-0C0C-4AE0-895E-99577F7A6D72}" destId="{64126708-5494-46EB-9EC4-75E65B68D87B}" srcOrd="0" destOrd="0" presId="urn:microsoft.com/office/officeart/2008/layout/VerticalCurvedList"/>
    <dgm:cxn modelId="{0E932691-1F34-47D5-8729-54F165B5A3A8}" type="presParOf" srcId="{64126708-5494-46EB-9EC4-75E65B68D87B}" destId="{5A9A368E-87BA-4EC8-BF5A-8830853D696E}" srcOrd="0" destOrd="0" presId="urn:microsoft.com/office/officeart/2008/layout/VerticalCurvedList"/>
    <dgm:cxn modelId="{7B7E3E3B-1252-45CA-B7FB-5E1CEEFBDE3E}" type="presParOf" srcId="{5A9A368E-87BA-4EC8-BF5A-8830853D696E}" destId="{73ED4A5F-E7FE-46BB-80BB-CB5CB581C35C}" srcOrd="0" destOrd="0" presId="urn:microsoft.com/office/officeart/2008/layout/VerticalCurvedList"/>
    <dgm:cxn modelId="{22FCB8E7-C6F3-4330-AD89-97EA5ACE4001}" type="presParOf" srcId="{5A9A368E-87BA-4EC8-BF5A-8830853D696E}" destId="{90F13C32-6397-4CBD-A2AF-F5E171C7935A}" srcOrd="1" destOrd="0" presId="urn:microsoft.com/office/officeart/2008/layout/VerticalCurvedList"/>
    <dgm:cxn modelId="{9A622752-39C1-4837-A14B-35749348D62C}" type="presParOf" srcId="{5A9A368E-87BA-4EC8-BF5A-8830853D696E}" destId="{11D49A9C-A307-48F3-8EFA-191324EF26F4}" srcOrd="2" destOrd="0" presId="urn:microsoft.com/office/officeart/2008/layout/VerticalCurvedList"/>
    <dgm:cxn modelId="{8A5E07F8-98EA-4F6B-959C-6ECEE8F0EFB8}" type="presParOf" srcId="{5A9A368E-87BA-4EC8-BF5A-8830853D696E}" destId="{C3A43044-4042-4D67-AB33-D85C7FA73B8D}" srcOrd="3" destOrd="0" presId="urn:microsoft.com/office/officeart/2008/layout/VerticalCurvedList"/>
    <dgm:cxn modelId="{6DC9B46E-6293-472E-8745-2F623EC6B6A8}" type="presParOf" srcId="{64126708-5494-46EB-9EC4-75E65B68D87B}" destId="{64FA178E-DA42-4A8A-A9C5-AFE51A7065CB}" srcOrd="1" destOrd="0" presId="urn:microsoft.com/office/officeart/2008/layout/VerticalCurvedList"/>
    <dgm:cxn modelId="{5DEBA202-27AD-4730-AAB6-3AEA9F0AADB0}" type="presParOf" srcId="{64126708-5494-46EB-9EC4-75E65B68D87B}" destId="{F77E60C7-62A1-4C47-A4A7-2DF42A98B9DC}" srcOrd="2" destOrd="0" presId="urn:microsoft.com/office/officeart/2008/layout/VerticalCurvedList"/>
    <dgm:cxn modelId="{89A48C65-C6DF-42D5-8989-F7BA78C39D58}" type="presParOf" srcId="{F77E60C7-62A1-4C47-A4A7-2DF42A98B9DC}" destId="{C48166B2-E814-4C30-B9F0-92257C662523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77900-A627-4BCB-A1FE-B1457996F7F4}">
      <dsp:nvSpPr>
        <dsp:cNvPr id="0" name=""/>
        <dsp:cNvSpPr/>
      </dsp:nvSpPr>
      <dsp:spPr>
        <a:xfrm rot="5390865">
          <a:off x="433587" y="1690825"/>
          <a:ext cx="2809339" cy="433464"/>
        </a:xfrm>
        <a:prstGeom prst="rect">
          <a:avLst/>
        </a:prstGeom>
        <a:solidFill>
          <a:srgbClr val="46C2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BED31-D766-4EC9-A6C6-1D34F6DA2353}">
      <dsp:nvSpPr>
        <dsp:cNvPr id="0" name=""/>
        <dsp:cNvSpPr/>
      </dsp:nvSpPr>
      <dsp:spPr>
        <a:xfrm>
          <a:off x="985365" y="96"/>
          <a:ext cx="4561541" cy="2449595"/>
        </a:xfrm>
        <a:prstGeom prst="roundRect">
          <a:avLst>
            <a:gd name="adj" fmla="val 10000"/>
          </a:avLst>
        </a:prstGeom>
        <a:solidFill>
          <a:schemeClr val="accent2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latin typeface="Arial Narrow" pitchFamily="34" charset="0"/>
              <a:cs typeface="Arial" pitchFamily="34" charset="0"/>
            </a:rPr>
            <a:t>За </a:t>
          </a:r>
          <a:r>
            <a:rPr lang="uk-UA" sz="2000" b="1" i="0" kern="1200" dirty="0" smtClean="0">
              <a:latin typeface="Arial Narrow" pitchFamily="34" charset="0"/>
              <a:cs typeface="Arial" pitchFamily="34" charset="0"/>
            </a:rPr>
            <a:t>І півріччя 2017 року</a:t>
          </a:r>
          <a:r>
            <a:rPr lang="uk-UA" sz="2000" i="0" kern="1200" dirty="0" smtClean="0">
              <a:latin typeface="Arial Narrow" pitchFamily="34" charset="0"/>
              <a:cs typeface="Arial" pitchFamily="34" charset="0"/>
            </a:rPr>
            <a:t> власні надходження до </a:t>
          </a:r>
          <a:r>
            <a:rPr lang="uk-UA" sz="2000" b="1" i="0" kern="1200" dirty="0" smtClean="0">
              <a:latin typeface="Arial Narrow" pitchFamily="34" charset="0"/>
              <a:cs typeface="Arial" pitchFamily="34" charset="0"/>
            </a:rPr>
            <a:t>СПЕЦІАЛЬНОГО ФОНДУ </a:t>
          </a:r>
          <a:r>
            <a:rPr lang="uk-UA" sz="2000" i="0" kern="1200" dirty="0" smtClean="0">
              <a:latin typeface="Arial Narrow" pitchFamily="34" charset="0"/>
              <a:cs typeface="Arial" pitchFamily="34" charset="0"/>
            </a:rPr>
            <a:t>бюджету міста (без урахування цільових фондів, утворених органами місцевого самоврядування):</a:t>
          </a:r>
          <a:endParaRPr lang="uk-UA" sz="2000" i="0" kern="1200" dirty="0">
            <a:latin typeface="Arial Narrow" pitchFamily="34" charset="0"/>
            <a:cs typeface="Arial" pitchFamily="34" charset="0"/>
          </a:endParaRPr>
        </a:p>
      </dsp:txBody>
      <dsp:txXfrm>
        <a:off x="1057111" y="71842"/>
        <a:ext cx="4418049" cy="2306103"/>
      </dsp:txXfrm>
    </dsp:sp>
    <dsp:sp modelId="{F6B82E1C-ACBD-4FAA-9C2E-F3AED8F776F5}">
      <dsp:nvSpPr>
        <dsp:cNvPr id="0" name=""/>
        <dsp:cNvSpPr/>
      </dsp:nvSpPr>
      <dsp:spPr>
        <a:xfrm>
          <a:off x="1151695" y="3108327"/>
          <a:ext cx="4243812" cy="189166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0" kern="12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За </a:t>
          </a:r>
          <a:r>
            <a:rPr lang="uk-UA" sz="1600" b="1" i="0" kern="12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І півріччя 2017 року</a:t>
          </a:r>
          <a:r>
            <a:rPr lang="uk-UA" sz="1600" i="0" kern="12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 в</a:t>
          </a:r>
          <a:r>
            <a:rPr lang="uk-UA" sz="1600" i="0" kern="1200" dirty="0" smtClean="0">
              <a:solidFill>
                <a:schemeClr val="bg1"/>
              </a:solidFill>
              <a:latin typeface="Arial Narrow" pitchFamily="34" charset="0"/>
            </a:rPr>
            <a:t>ласні надходження до </a:t>
          </a:r>
          <a:r>
            <a:rPr lang="uk-UA" sz="1800" b="1" i="0" kern="12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ЗАГАЛЬНОГО ФОНДУ </a:t>
          </a:r>
          <a:r>
            <a:rPr lang="uk-UA" sz="1600" i="0" kern="1200" dirty="0" smtClean="0">
              <a:solidFill>
                <a:schemeClr val="bg1"/>
              </a:solidFill>
              <a:latin typeface="Arial Narrow" pitchFamily="34" charset="0"/>
            </a:rPr>
            <a:t>бюджету міста: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bg1"/>
              </a:solidFill>
              <a:latin typeface="Arial Narrow" pitchFamily="34" charset="0"/>
            </a:rPr>
            <a:t>567,7 </a:t>
          </a:r>
          <a:r>
            <a:rPr lang="uk-UA" sz="2000" b="1" i="0" kern="1200" dirty="0" err="1" smtClean="0">
              <a:solidFill>
                <a:schemeClr val="bg1"/>
              </a:solidFill>
              <a:latin typeface="Arial Narrow" pitchFamily="34" charset="0"/>
            </a:rPr>
            <a:t>млн.грн</a:t>
          </a:r>
          <a:r>
            <a:rPr lang="uk-UA" sz="2000" i="0" kern="120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uk-UA" sz="1600" i="0" kern="1200" dirty="0" smtClean="0">
              <a:solidFill>
                <a:schemeClr val="bg1"/>
              </a:solidFill>
              <a:latin typeface="Arial Narrow" pitchFamily="34" charset="0"/>
            </a:rPr>
            <a:t>або </a:t>
          </a:r>
          <a:r>
            <a:rPr lang="uk-UA" sz="2000" b="1" i="0" kern="1200" dirty="0" smtClean="0">
              <a:solidFill>
                <a:schemeClr val="bg1"/>
              </a:solidFill>
              <a:latin typeface="Arial Narrow" pitchFamily="34" charset="0"/>
            </a:rPr>
            <a:t>109,6%</a:t>
          </a:r>
          <a:r>
            <a:rPr lang="uk-UA" sz="1600" i="0" kern="1200" dirty="0" smtClean="0">
              <a:solidFill>
                <a:schemeClr val="bg1"/>
              </a:solidFill>
              <a:latin typeface="Arial Narrow" pitchFamily="34" charset="0"/>
            </a:rPr>
            <a:t> від плану, перевиконання – </a:t>
          </a:r>
          <a:r>
            <a:rPr lang="uk-UA" sz="2000" b="1" i="0" kern="1200" dirty="0" smtClean="0">
              <a:solidFill>
                <a:schemeClr val="bg1"/>
              </a:solidFill>
              <a:latin typeface="Arial Narrow" pitchFamily="34" charset="0"/>
            </a:rPr>
            <a:t>137,1 млн. грн.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0" kern="1200" dirty="0" smtClean="0">
              <a:solidFill>
                <a:schemeClr val="bg1"/>
              </a:solidFill>
              <a:latin typeface="Arial Narrow" pitchFamily="34" charset="0"/>
            </a:rPr>
            <a:t> Порівняно з аналогічним періодом минулого року надходження зросли на </a:t>
          </a:r>
          <a:r>
            <a:rPr lang="uk-UA" sz="1800" b="1" i="0" kern="1200" dirty="0" smtClean="0">
              <a:solidFill>
                <a:schemeClr val="bg1"/>
              </a:solidFill>
              <a:latin typeface="Arial Narrow" pitchFamily="34" charset="0"/>
            </a:rPr>
            <a:t>258,7 млн. </a:t>
          </a:r>
          <a:r>
            <a:rPr lang="uk-UA" sz="1800" b="1" i="0" kern="1200" dirty="0" err="1" smtClean="0">
              <a:solidFill>
                <a:schemeClr val="bg1"/>
              </a:solidFill>
              <a:latin typeface="Arial Narrow" pitchFamily="34" charset="0"/>
            </a:rPr>
            <a:t>грн</a:t>
          </a:r>
          <a:r>
            <a:rPr lang="uk-UA" sz="1800" b="1" i="0" kern="120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uk-UA" sz="1600" i="0" kern="1200" dirty="0" smtClean="0">
              <a:solidFill>
                <a:schemeClr val="bg1"/>
              </a:solidFill>
              <a:latin typeface="Arial Narrow" pitchFamily="34" charset="0"/>
            </a:rPr>
            <a:t>або на</a:t>
          </a:r>
          <a:r>
            <a:rPr lang="uk-UA" sz="1600" b="1" i="0" kern="120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uk-UA" sz="2000" b="1" i="0" kern="1200" dirty="0" smtClean="0">
              <a:solidFill>
                <a:schemeClr val="bg1"/>
              </a:solidFill>
              <a:latin typeface="Arial Narrow" pitchFamily="34" charset="0"/>
            </a:rPr>
            <a:t>119,8%.</a:t>
          </a:r>
          <a:r>
            <a:rPr lang="uk-UA" sz="2000" i="0" kern="1200" dirty="0" smtClean="0">
              <a:solidFill>
                <a:schemeClr val="bg1"/>
              </a:solidFill>
              <a:latin typeface="Arial Narrow" pitchFamily="34" charset="0"/>
            </a:rPr>
            <a:t> </a:t>
          </a:r>
          <a:endParaRPr lang="uk-UA" sz="1600" i="0" kern="1200" dirty="0">
            <a:solidFill>
              <a:schemeClr val="bg1"/>
            </a:solidFill>
            <a:latin typeface="Arial Narrow" pitchFamily="34" charset="0"/>
            <a:cs typeface="Arial" pitchFamily="34" charset="0"/>
          </a:endParaRPr>
        </a:p>
      </dsp:txBody>
      <dsp:txXfrm>
        <a:off x="1207100" y="3163732"/>
        <a:ext cx="4133002" cy="1780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733E7-0853-4C3A-9946-A55C2DFEC24A}">
      <dsp:nvSpPr>
        <dsp:cNvPr id="0" name=""/>
        <dsp:cNvSpPr/>
      </dsp:nvSpPr>
      <dsp:spPr>
        <a:xfrm>
          <a:off x="0" y="0"/>
          <a:ext cx="1508451" cy="15084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822FD-45D8-461A-B4C7-7AA04B2A9CE9}">
      <dsp:nvSpPr>
        <dsp:cNvPr id="0" name=""/>
        <dsp:cNvSpPr/>
      </dsp:nvSpPr>
      <dsp:spPr>
        <a:xfrm>
          <a:off x="754225" y="0"/>
          <a:ext cx="3456241" cy="15084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5 955,7 </a:t>
          </a:r>
          <a:r>
            <a:rPr lang="uk-UA" sz="2100" kern="1200" dirty="0" err="1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млн.грн</a:t>
          </a:r>
          <a:endParaRPr lang="uk-UA" sz="2100" kern="1200" dirty="0">
            <a:solidFill>
              <a:schemeClr val="accent1">
                <a:lumMod val="75000"/>
              </a:schemeClr>
            </a:solidFill>
            <a:latin typeface="Arial Narrow" pitchFamily="34" charset="0"/>
          </a:endParaRPr>
        </a:p>
      </dsp:txBody>
      <dsp:txXfrm>
        <a:off x="754225" y="0"/>
        <a:ext cx="1728120" cy="716514"/>
      </dsp:txXfrm>
    </dsp:sp>
    <dsp:sp modelId="{32022FF6-6CE1-4DEF-9006-17BC7474CC9B}">
      <dsp:nvSpPr>
        <dsp:cNvPr id="0" name=""/>
        <dsp:cNvSpPr/>
      </dsp:nvSpPr>
      <dsp:spPr>
        <a:xfrm>
          <a:off x="395968" y="716514"/>
          <a:ext cx="716514" cy="716514"/>
        </a:xfrm>
        <a:prstGeom prst="pie">
          <a:avLst>
            <a:gd name="adj1" fmla="val 5400000"/>
            <a:gd name="adj2" fmla="val 16200000"/>
          </a:avLst>
        </a:prstGeom>
        <a:solidFill>
          <a:srgbClr val="46C299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1CAF5-8DB8-4E65-8F70-6CFB99B08311}">
      <dsp:nvSpPr>
        <dsp:cNvPr id="0" name=""/>
        <dsp:cNvSpPr/>
      </dsp:nvSpPr>
      <dsp:spPr>
        <a:xfrm>
          <a:off x="754225" y="716514"/>
          <a:ext cx="3456241" cy="7165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4">
              <a:hueOff val="-8057309"/>
              <a:satOff val="-30736"/>
              <a:lumOff val="-1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b="1" i="0" kern="120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2 623,7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b="1" i="0" kern="120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uk-UA" sz="2000" b="0" i="0" kern="1200" dirty="0" err="1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млн.грн</a:t>
          </a:r>
          <a:r>
            <a:rPr lang="uk-UA" sz="2000" b="0" i="0" kern="120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.</a:t>
          </a:r>
          <a:endParaRPr lang="uk-UA" sz="2400" b="0" i="0" kern="1200" dirty="0">
            <a:solidFill>
              <a:schemeClr val="accent1">
                <a:lumMod val="75000"/>
              </a:schemeClr>
            </a:solidFill>
            <a:latin typeface="Arial Narrow" pitchFamily="34" charset="0"/>
          </a:endParaRPr>
        </a:p>
      </dsp:txBody>
      <dsp:txXfrm>
        <a:off x="754225" y="716514"/>
        <a:ext cx="1728120" cy="716514"/>
      </dsp:txXfrm>
    </dsp:sp>
    <dsp:sp modelId="{C33E3453-A019-4E33-87F2-368274DCA645}">
      <dsp:nvSpPr>
        <dsp:cNvPr id="0" name=""/>
        <dsp:cNvSpPr/>
      </dsp:nvSpPr>
      <dsp:spPr>
        <a:xfrm>
          <a:off x="2482346" y="0"/>
          <a:ext cx="1728120" cy="716514"/>
        </a:xfrm>
        <a:prstGeom prst="rect">
          <a:avLst/>
        </a:prstGeom>
        <a:noFill/>
        <a:ln w="282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kern="1200" dirty="0" smtClean="0">
              <a:solidFill>
                <a:schemeClr val="accent2"/>
              </a:solidFill>
              <a:latin typeface="Arial Narrow" pitchFamily="34" charset="0"/>
            </a:rPr>
            <a:t>БЮДЖЕТ МІСТА</a:t>
          </a:r>
          <a:endParaRPr lang="uk-UA" sz="1500" b="1" kern="1200" dirty="0">
            <a:solidFill>
              <a:schemeClr val="accent2"/>
            </a:solidFill>
            <a:latin typeface="Arial Narrow" pitchFamily="34" charset="0"/>
          </a:endParaRPr>
        </a:p>
      </dsp:txBody>
      <dsp:txXfrm>
        <a:off x="2482346" y="0"/>
        <a:ext cx="1728120" cy="716514"/>
      </dsp:txXfrm>
    </dsp:sp>
    <dsp:sp modelId="{086457FB-4AD4-4FEB-AD7D-FCFA1898B4C0}">
      <dsp:nvSpPr>
        <dsp:cNvPr id="0" name=""/>
        <dsp:cNvSpPr/>
      </dsp:nvSpPr>
      <dsp:spPr>
        <a:xfrm>
          <a:off x="2482346" y="716514"/>
          <a:ext cx="1728120" cy="716514"/>
        </a:xfrm>
        <a:prstGeom prst="rect">
          <a:avLst/>
        </a:prstGeom>
        <a:noFill/>
        <a:ln w="282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i="1" kern="1200" dirty="0" smtClean="0">
              <a:solidFill>
                <a:schemeClr val="accent2"/>
              </a:solidFill>
              <a:latin typeface="Arial Narrow" pitchFamily="34" charset="0"/>
            </a:rPr>
            <a:t>в тому числі </a:t>
          </a:r>
          <a:r>
            <a:rPr lang="uk-UA" sz="1500" b="1" kern="1200" dirty="0" smtClean="0">
              <a:solidFill>
                <a:schemeClr val="accent2"/>
              </a:solidFill>
              <a:latin typeface="Arial Narrow" pitchFamily="34" charset="0"/>
            </a:rPr>
            <a:t>субвенції та дотації</a:t>
          </a:r>
          <a:endParaRPr lang="uk-UA" sz="1500" b="1" kern="1200" dirty="0">
            <a:solidFill>
              <a:schemeClr val="accent2"/>
            </a:solidFill>
            <a:latin typeface="Arial Narrow" pitchFamily="34" charset="0"/>
          </a:endParaRPr>
        </a:p>
      </dsp:txBody>
      <dsp:txXfrm>
        <a:off x="2482346" y="716514"/>
        <a:ext cx="1728120" cy="716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FDE6C-DB43-4276-91ED-49EC2A098B08}">
      <dsp:nvSpPr>
        <dsp:cNvPr id="0" name=""/>
        <dsp:cNvSpPr/>
      </dsp:nvSpPr>
      <dsp:spPr>
        <a:xfrm rot="5400000">
          <a:off x="399399" y="2851483"/>
          <a:ext cx="1183633" cy="1969538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282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667ED-6674-454B-86B5-6EEBBB7E0766}">
      <dsp:nvSpPr>
        <dsp:cNvPr id="0" name=""/>
        <dsp:cNvSpPr/>
      </dsp:nvSpPr>
      <dsp:spPr>
        <a:xfrm>
          <a:off x="201822" y="3439951"/>
          <a:ext cx="1778110" cy="155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За </a:t>
          </a:r>
          <a:r>
            <a:rPr lang="uk-UA" sz="1600" b="1" kern="1200" dirty="0" smtClean="0">
              <a:solidFill>
                <a:schemeClr val="tx1"/>
              </a:solidFill>
              <a:latin typeface="Arial Narrow" pitchFamily="34" charset="0"/>
            </a:rPr>
            <a:t>2017 року</a:t>
          </a: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 обсяг реалізованої промислової продукції склав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Arial Narrow" pitchFamily="34" charset="0"/>
            </a:rPr>
            <a:t>159,5</a:t>
          </a:r>
          <a:r>
            <a:rPr lang="uk-UA" sz="1600" b="1" kern="1200" dirty="0" smtClean="0">
              <a:solidFill>
                <a:schemeClr val="tx1"/>
              </a:solidFill>
              <a:latin typeface="Arial Narrow" pitchFamily="34" charset="0"/>
            </a:rPr>
            <a:t>   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uk-UA" sz="2800" b="1" kern="1200" dirty="0" smtClean="0">
              <a:solidFill>
                <a:schemeClr val="tx1"/>
              </a:solidFill>
              <a:latin typeface="Arial Narrow" pitchFamily="34" charset="0"/>
            </a:rPr>
            <a:t>млрд. </a:t>
          </a:r>
          <a:r>
            <a:rPr lang="uk-UA" sz="2800" b="1" kern="1200" dirty="0" err="1" smtClean="0">
              <a:solidFill>
                <a:schemeClr val="tx1"/>
              </a:solidFill>
              <a:latin typeface="Arial Narrow" pitchFamily="34" charset="0"/>
            </a:rPr>
            <a:t>грн</a:t>
          </a: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, що становить </a:t>
          </a:r>
          <a:r>
            <a:rPr lang="uk-UA" sz="2400" b="1" kern="1200" dirty="0" smtClean="0">
              <a:solidFill>
                <a:schemeClr val="tx1"/>
              </a:solidFill>
              <a:latin typeface="Arial Narrow" pitchFamily="34" charset="0"/>
            </a:rPr>
            <a:t>38,2%</a:t>
          </a:r>
          <a:r>
            <a:rPr lang="uk-UA" sz="1600" b="1" kern="12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у загальному обсязі реалізації Дніпропетровської області. </a:t>
          </a:r>
          <a:endParaRPr lang="uk-UA" sz="16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01822" y="3439951"/>
        <a:ext cx="1778110" cy="1558618"/>
      </dsp:txXfrm>
    </dsp:sp>
    <dsp:sp modelId="{13A8B9EF-62A2-4F4E-8BC8-C9BC94E643EC}">
      <dsp:nvSpPr>
        <dsp:cNvPr id="0" name=""/>
        <dsp:cNvSpPr/>
      </dsp:nvSpPr>
      <dsp:spPr>
        <a:xfrm>
          <a:off x="1644440" y="2706484"/>
          <a:ext cx="335492" cy="335492"/>
        </a:xfrm>
        <a:prstGeom prst="triangle">
          <a:avLst>
            <a:gd name="adj" fmla="val 100000"/>
          </a:avLst>
        </a:prstGeom>
        <a:solidFill>
          <a:schemeClr val="accent2"/>
        </a:solidFill>
        <a:ln w="282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3056C-C8C1-4639-99F8-F16ABFBC9A72}">
      <dsp:nvSpPr>
        <dsp:cNvPr id="0" name=""/>
        <dsp:cNvSpPr/>
      </dsp:nvSpPr>
      <dsp:spPr>
        <a:xfrm rot="5400000">
          <a:off x="2480356" y="2271345"/>
          <a:ext cx="1183633" cy="1969538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282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FF909-7EBF-4273-8EB2-4C03F76E321C}">
      <dsp:nvSpPr>
        <dsp:cNvPr id="0" name=""/>
        <dsp:cNvSpPr/>
      </dsp:nvSpPr>
      <dsp:spPr>
        <a:xfrm>
          <a:off x="2310431" y="2901311"/>
          <a:ext cx="1914403" cy="155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Станом на </a:t>
          </a:r>
          <a:r>
            <a:rPr lang="uk-UA" sz="1600" b="1" kern="1200" dirty="0" smtClean="0">
              <a:solidFill>
                <a:schemeClr val="tx1"/>
              </a:solidFill>
              <a:latin typeface="Arial Narrow" pitchFamily="34" charset="0"/>
            </a:rPr>
            <a:t>31.12.2017</a:t>
          </a: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 до міста залучено прямих іноземних інвестицій на суму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Arial Narrow" pitchFamily="34" charset="0"/>
            </a:rPr>
            <a:t>1 303,3 млн.</a:t>
          </a:r>
          <a:r>
            <a:rPr lang="en-US" sz="2400" b="1" kern="1200" dirty="0" smtClean="0">
              <a:solidFill>
                <a:schemeClr val="tx1"/>
              </a:solidFill>
              <a:latin typeface="Arial Narrow" pitchFamily="34" charset="0"/>
            </a:rPr>
            <a:t> $</a:t>
          </a: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, від загальнообласного показника частка обсягу інвестицій становила </a:t>
          </a:r>
          <a:r>
            <a:rPr lang="uk-UA" sz="2400" b="1" kern="1200" dirty="0" smtClean="0">
              <a:solidFill>
                <a:schemeClr val="tx1"/>
              </a:solidFill>
              <a:latin typeface="Arial Narrow" pitchFamily="34" charset="0"/>
            </a:rPr>
            <a:t>34,2%</a:t>
          </a:r>
          <a:r>
            <a:rPr lang="uk-UA" sz="1600" b="1" kern="1200" dirty="0" smtClean="0">
              <a:solidFill>
                <a:schemeClr val="tx1"/>
              </a:solidFill>
              <a:latin typeface="Arial Narrow" pitchFamily="34" charset="0"/>
            </a:rPr>
            <a:t>.</a:t>
          </a:r>
          <a:endParaRPr lang="uk-UA" sz="16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310431" y="2901311"/>
        <a:ext cx="1914403" cy="1558618"/>
      </dsp:txXfrm>
    </dsp:sp>
    <dsp:sp modelId="{7556EBA4-ED78-4CDE-BA30-C58D086313E1}">
      <dsp:nvSpPr>
        <dsp:cNvPr id="0" name=""/>
        <dsp:cNvSpPr/>
      </dsp:nvSpPr>
      <dsp:spPr>
        <a:xfrm>
          <a:off x="3821195" y="2167843"/>
          <a:ext cx="335492" cy="335492"/>
        </a:xfrm>
        <a:prstGeom prst="triangle">
          <a:avLst>
            <a:gd name="adj" fmla="val 100000"/>
          </a:avLst>
        </a:prstGeom>
        <a:solidFill>
          <a:schemeClr val="accent1"/>
        </a:solidFill>
        <a:ln w="282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C6F6A-33CC-47E1-BB36-5F2817CD2807}">
      <dsp:nvSpPr>
        <dsp:cNvPr id="0" name=""/>
        <dsp:cNvSpPr/>
      </dsp:nvSpPr>
      <dsp:spPr>
        <a:xfrm rot="5400000">
          <a:off x="4752909" y="1774203"/>
          <a:ext cx="1183633" cy="1969538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282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44762-F793-4E44-928D-25BA2FBF0370}">
      <dsp:nvSpPr>
        <dsp:cNvPr id="0" name=""/>
        <dsp:cNvSpPr/>
      </dsp:nvSpPr>
      <dsp:spPr>
        <a:xfrm>
          <a:off x="4535675" y="2446587"/>
          <a:ext cx="1922902" cy="155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Станом на </a:t>
          </a:r>
          <a:r>
            <a:rPr lang="uk-UA" sz="1600" b="1" kern="1200" dirty="0" smtClean="0">
              <a:solidFill>
                <a:schemeClr val="tx1"/>
              </a:solidFill>
              <a:latin typeface="Arial Narrow" pitchFamily="34" charset="0"/>
            </a:rPr>
            <a:t>31.12.2017 </a:t>
          </a:r>
          <a:r>
            <a:rPr lang="uk-UA" sz="1600" b="0" kern="1200" dirty="0" smtClean="0">
              <a:solidFill>
                <a:schemeClr val="tx1"/>
              </a:solidFill>
              <a:latin typeface="Arial Narrow" pitchFamily="34" charset="0"/>
            </a:rPr>
            <a:t>і</a:t>
          </a: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нвестиції надійшли з </a:t>
          </a:r>
          <a:r>
            <a:rPr lang="uk-UA" sz="2400" b="1" kern="1200" dirty="0" smtClean="0">
              <a:solidFill>
                <a:schemeClr val="tx1"/>
              </a:solidFill>
              <a:latin typeface="Arial Narrow" pitchFamily="34" charset="0"/>
            </a:rPr>
            <a:t>25</a:t>
          </a: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 країн світу.</a:t>
          </a:r>
          <a:endParaRPr lang="en-US" sz="1600" kern="1200" dirty="0" smtClean="0">
            <a:solidFill>
              <a:schemeClr val="tx1"/>
            </a:solidFill>
            <a:latin typeface="Arial Narrow" pitchFamily="34" charset="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rPr>
            <a:t>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>
            <a:solidFill>
              <a:schemeClr val="accent5">
                <a:lumMod val="75000"/>
              </a:schemeClr>
            </a:solidFill>
            <a:latin typeface="Arial Narrow" pitchFamily="34" charset="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>
            <a:solidFill>
              <a:schemeClr val="accent5">
                <a:lumMod val="75000"/>
              </a:schemeClr>
            </a:solidFill>
            <a:latin typeface="Arial Narrow" pitchFamily="34" charset="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>
            <a:solidFill>
              <a:schemeClr val="accent5">
                <a:lumMod val="75000"/>
              </a:schemeClr>
            </a:solidFill>
            <a:latin typeface="Arial Narrow" pitchFamily="34" charset="0"/>
          </a:endParaRPr>
        </a:p>
      </dsp:txBody>
      <dsp:txXfrm>
        <a:off x="4535675" y="2446587"/>
        <a:ext cx="1922902" cy="1558618"/>
      </dsp:txXfrm>
    </dsp:sp>
    <dsp:sp modelId="{525E2080-5E8B-4984-9EDF-216A18A7D092}">
      <dsp:nvSpPr>
        <dsp:cNvPr id="0" name=""/>
        <dsp:cNvSpPr/>
      </dsp:nvSpPr>
      <dsp:spPr>
        <a:xfrm>
          <a:off x="5997950" y="1629203"/>
          <a:ext cx="335492" cy="335492"/>
        </a:xfrm>
        <a:prstGeom prst="triangle">
          <a:avLst>
            <a:gd name="adj" fmla="val 100000"/>
          </a:avLst>
        </a:prstGeom>
        <a:solidFill>
          <a:schemeClr val="accent2"/>
        </a:solidFill>
        <a:ln w="282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9BBD1-E9CC-40B7-92B0-B98E1D9A9A90}">
      <dsp:nvSpPr>
        <dsp:cNvPr id="0" name=""/>
        <dsp:cNvSpPr/>
      </dsp:nvSpPr>
      <dsp:spPr>
        <a:xfrm rot="5400000">
          <a:off x="6929664" y="1235563"/>
          <a:ext cx="1183633" cy="1969538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282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35C6F-D557-40C4-A1DC-E56AF2F7BF34}">
      <dsp:nvSpPr>
        <dsp:cNvPr id="0" name=""/>
        <dsp:cNvSpPr/>
      </dsp:nvSpPr>
      <dsp:spPr>
        <a:xfrm>
          <a:off x="6683615" y="1854346"/>
          <a:ext cx="2004037" cy="155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Станом на </a:t>
          </a:r>
          <a:r>
            <a:rPr lang="uk-UA" sz="1600" b="1" kern="1200" dirty="0" smtClean="0">
              <a:solidFill>
                <a:schemeClr val="tx1"/>
              </a:solidFill>
              <a:latin typeface="Arial Narrow" pitchFamily="34" charset="0"/>
            </a:rPr>
            <a:t>31.12.2017 </a:t>
          </a:r>
          <a:r>
            <a:rPr lang="uk-UA" sz="1600" b="0" kern="1200" dirty="0" err="1" smtClean="0">
              <a:solidFill>
                <a:schemeClr val="tx1"/>
              </a:solidFill>
              <a:latin typeface="Arial Narrow" pitchFamily="34" charset="0"/>
            </a:rPr>
            <a:t>н</a:t>
          </a:r>
          <a:r>
            <a:rPr lang="uk-UA" sz="1600" kern="1200" dirty="0" err="1" smtClean="0">
              <a:solidFill>
                <a:schemeClr val="tx1"/>
              </a:solidFill>
              <a:latin typeface="Arial Narrow" pitchFamily="34" charset="0"/>
            </a:rPr>
            <a:t>а</a:t>
          </a: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 підприємствах промисловості акумульовано </a:t>
          </a:r>
          <a:r>
            <a:rPr lang="uk-UA" sz="2400" b="1" kern="1200" dirty="0" smtClean="0">
              <a:solidFill>
                <a:schemeClr val="tx1"/>
              </a:solidFill>
              <a:latin typeface="Arial Narrow" pitchFamily="34" charset="0"/>
            </a:rPr>
            <a:t>1288,1 млн. </a:t>
          </a:r>
          <a:r>
            <a:rPr lang="en-US" sz="2400" b="1" kern="1200" dirty="0" smtClean="0">
              <a:solidFill>
                <a:schemeClr val="tx1"/>
              </a:solidFill>
              <a:latin typeface="Arial Narrow" pitchFamily="34" charset="0"/>
            </a:rPr>
            <a:t>$</a:t>
          </a:r>
          <a:r>
            <a:rPr lang="uk-UA" sz="2400" b="1" kern="12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іноземних інвестицій або </a:t>
          </a:r>
          <a:r>
            <a:rPr lang="uk-UA" sz="2400" b="1" kern="1200" dirty="0" smtClean="0">
              <a:solidFill>
                <a:schemeClr val="tx1"/>
              </a:solidFill>
              <a:latin typeface="Arial Narrow" pitchFamily="34" charset="0"/>
            </a:rPr>
            <a:t>98,8%</a:t>
          </a: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 від загального обсягу по місту,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 Narrow" pitchFamily="34" charset="0"/>
            </a:rPr>
            <a:t>в т.ч.: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u="sng" kern="1200" dirty="0" smtClean="0">
              <a:solidFill>
                <a:schemeClr val="tx1"/>
              </a:solidFill>
              <a:latin typeface="Arial Narrow" pitchFamily="34" charset="0"/>
            </a:rPr>
            <a:t>переробної –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 Narrow" pitchFamily="34" charset="0"/>
            </a:rPr>
            <a:t>559,9 млн. </a:t>
          </a:r>
          <a:r>
            <a:rPr lang="en-US" sz="1800" b="1" kern="1200" dirty="0" smtClean="0">
              <a:solidFill>
                <a:schemeClr val="tx1"/>
              </a:solidFill>
              <a:latin typeface="Arial Narrow" pitchFamily="34" charset="0"/>
            </a:rPr>
            <a:t>$</a:t>
          </a:r>
          <a:r>
            <a:rPr lang="uk-UA" sz="1800" b="1" kern="1200" dirty="0" smtClean="0">
              <a:solidFill>
                <a:schemeClr val="tx1"/>
              </a:solidFill>
              <a:latin typeface="Arial Narrow" pitchFamily="34" charset="0"/>
            </a:rPr>
            <a:t> (43%)</a:t>
          </a:r>
          <a:r>
            <a:rPr lang="uk-UA" sz="1800" kern="1200" dirty="0" smtClean="0">
              <a:solidFill>
                <a:schemeClr val="tx1"/>
              </a:solidFill>
              <a:latin typeface="Arial Narrow" pitchFamily="34" charset="0"/>
            </a:rPr>
            <a:t>,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u="sng" kern="1200" dirty="0" smtClean="0">
              <a:solidFill>
                <a:schemeClr val="tx1"/>
              </a:solidFill>
              <a:latin typeface="Arial Narrow" pitchFamily="34" charset="0"/>
            </a:rPr>
            <a:t>добувної промисловості і розроблення кар’єрів – </a:t>
          </a:r>
          <a:endParaRPr lang="en-US" sz="1600" i="1" u="sng" kern="1200" dirty="0" smtClean="0">
            <a:solidFill>
              <a:schemeClr val="tx1"/>
            </a:solidFill>
            <a:latin typeface="Arial Narrow" pitchFamily="34" charset="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 Narrow" pitchFamily="34" charset="0"/>
            </a:rPr>
            <a:t>728,2 млн. </a:t>
          </a:r>
          <a:r>
            <a:rPr lang="en-US" sz="1800" b="1" kern="1200" dirty="0" smtClean="0">
              <a:solidFill>
                <a:schemeClr val="tx1"/>
              </a:solidFill>
              <a:latin typeface="Arial Narrow" pitchFamily="34" charset="0"/>
            </a:rPr>
            <a:t>$</a:t>
          </a:r>
          <a:r>
            <a:rPr lang="uk-UA" sz="1800" b="1" kern="1200" dirty="0" smtClean="0">
              <a:solidFill>
                <a:schemeClr val="tx1"/>
              </a:solidFill>
              <a:latin typeface="Arial Narrow" pitchFamily="34" charset="0"/>
            </a:rPr>
            <a:t> (55,8%)</a:t>
          </a:r>
          <a:endParaRPr lang="uk-UA" sz="18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6683615" y="1854346"/>
        <a:ext cx="2004037" cy="1558618"/>
      </dsp:txXfrm>
    </dsp:sp>
    <dsp:sp modelId="{F4B8F787-AE4E-4194-B915-133EF835D132}">
      <dsp:nvSpPr>
        <dsp:cNvPr id="0" name=""/>
        <dsp:cNvSpPr/>
      </dsp:nvSpPr>
      <dsp:spPr>
        <a:xfrm>
          <a:off x="8174705" y="1090563"/>
          <a:ext cx="335492" cy="335492"/>
        </a:xfrm>
        <a:prstGeom prst="triangle">
          <a:avLst>
            <a:gd name="adj" fmla="val 100000"/>
          </a:avLst>
        </a:prstGeom>
        <a:solidFill>
          <a:schemeClr val="accent1"/>
        </a:solidFill>
        <a:ln w="282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CE3CB-C1E9-4D3A-AD8A-2F0BD73460C3}">
      <dsp:nvSpPr>
        <dsp:cNvPr id="0" name=""/>
        <dsp:cNvSpPr/>
      </dsp:nvSpPr>
      <dsp:spPr>
        <a:xfrm rot="5400000">
          <a:off x="9106419" y="696923"/>
          <a:ext cx="1183633" cy="1969538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282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C9FD0-BC5D-45C1-AC52-68927F948CFA}">
      <dsp:nvSpPr>
        <dsp:cNvPr id="0" name=""/>
        <dsp:cNvSpPr/>
      </dsp:nvSpPr>
      <dsp:spPr>
        <a:xfrm>
          <a:off x="8908842" y="1285390"/>
          <a:ext cx="1778110" cy="155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Протягом </a:t>
          </a:r>
          <a:r>
            <a:rPr lang="uk-UA" sz="1600" b="1" kern="1200" dirty="0" smtClean="0">
              <a:solidFill>
                <a:schemeClr val="tx1"/>
              </a:solidFill>
              <a:latin typeface="Arial Narrow" pitchFamily="34" charset="0"/>
            </a:rPr>
            <a:t>2017 року</a:t>
          </a: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 підприємствами та організаціями міста освоєно (використано)</a:t>
          </a:r>
          <a:endParaRPr lang="en-US" sz="1600" kern="1200" dirty="0" smtClean="0">
            <a:solidFill>
              <a:schemeClr val="tx1"/>
            </a:solidFill>
            <a:latin typeface="Arial Narrow" pitchFamily="34" charset="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Arial Narrow" pitchFamily="34" charset="0"/>
            </a:rPr>
            <a:t>13 990 </a:t>
          </a:r>
          <a:endParaRPr lang="en-US" sz="2400" b="1" kern="1200" dirty="0" smtClean="0">
            <a:solidFill>
              <a:schemeClr val="tx1"/>
            </a:solidFill>
            <a:latin typeface="Arial Narrow" pitchFamily="34" charset="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Arial Narrow" pitchFamily="34" charset="0"/>
            </a:rPr>
            <a:t>млн. грн.</a:t>
          </a:r>
          <a:r>
            <a:rPr lang="uk-UA" sz="2400" kern="12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капітальних інвестицій, що складає </a:t>
          </a:r>
          <a:r>
            <a:rPr lang="uk-UA" sz="2400" b="1" kern="1200" dirty="0" smtClean="0">
              <a:solidFill>
                <a:schemeClr val="tx1"/>
              </a:solidFill>
              <a:latin typeface="Arial Narrow" pitchFamily="34" charset="0"/>
            </a:rPr>
            <a:t>34,7%</a:t>
          </a:r>
          <a:r>
            <a:rPr lang="uk-UA" sz="2400" kern="12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uk-UA" sz="1600" kern="1200" dirty="0" smtClean="0">
              <a:solidFill>
                <a:schemeClr val="tx1"/>
              </a:solidFill>
              <a:latin typeface="Arial Narrow" pitchFamily="34" charset="0"/>
            </a:rPr>
            <a:t>вкладено по Дніпропетровській області</a:t>
          </a:r>
          <a:endParaRPr lang="uk-UA" sz="16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8908842" y="1285390"/>
        <a:ext cx="1778110" cy="1558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FD04C-7E4A-4400-BC29-7945DF488EE7}">
      <dsp:nvSpPr>
        <dsp:cNvPr id="0" name=""/>
        <dsp:cNvSpPr/>
      </dsp:nvSpPr>
      <dsp:spPr>
        <a:xfrm>
          <a:off x="3950" y="53993"/>
          <a:ext cx="4802771" cy="1759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E517A-5AFB-482C-A527-A6710AED31B1}">
      <dsp:nvSpPr>
        <dsp:cNvPr id="0" name=""/>
        <dsp:cNvSpPr/>
      </dsp:nvSpPr>
      <dsp:spPr>
        <a:xfrm>
          <a:off x="311865" y="346512"/>
          <a:ext cx="4802771" cy="1759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Виконання будівельних робіт власними силами підприємствами міста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за </a:t>
          </a:r>
          <a:r>
            <a:rPr lang="uk-UA" sz="2400" b="1" kern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2017 рік, </a:t>
          </a:r>
          <a:r>
            <a:rPr lang="uk-UA" sz="2400" b="1" kern="1200" dirty="0" err="1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млн.грн</a:t>
          </a:r>
          <a:r>
            <a:rPr lang="uk-UA" sz="2400" b="1" kern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.</a:t>
          </a:r>
          <a:r>
            <a:rPr lang="uk-UA" sz="2400" kern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 </a:t>
          </a:r>
          <a:endParaRPr lang="uk-UA" sz="2400" kern="1200" dirty="0">
            <a:solidFill>
              <a:schemeClr val="accent2">
                <a:lumMod val="75000"/>
              </a:schemeClr>
            </a:solidFill>
            <a:latin typeface="Arial Narrow" pitchFamily="34" charset="0"/>
          </a:endParaRPr>
        </a:p>
      </dsp:txBody>
      <dsp:txXfrm>
        <a:off x="363406" y="398053"/>
        <a:ext cx="4699689" cy="16566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13C32-6397-4CBD-A2AF-F5E171C7935A}">
      <dsp:nvSpPr>
        <dsp:cNvPr id="0" name=""/>
        <dsp:cNvSpPr/>
      </dsp:nvSpPr>
      <dsp:spPr>
        <a:xfrm>
          <a:off x="-2539892" y="-426502"/>
          <a:ext cx="3301277" cy="3301277"/>
        </a:xfrm>
        <a:prstGeom prst="blockArc">
          <a:avLst>
            <a:gd name="adj1" fmla="val 18900000"/>
            <a:gd name="adj2" fmla="val 2700000"/>
            <a:gd name="adj3" fmla="val 654"/>
          </a:avLst>
        </a:pr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A178E-DA42-4A8A-A9C5-AFE51A7065CB}">
      <dsp:nvSpPr>
        <dsp:cNvPr id="0" name=""/>
        <dsp:cNvSpPr/>
      </dsp:nvSpPr>
      <dsp:spPr>
        <a:xfrm>
          <a:off x="741029" y="0"/>
          <a:ext cx="5835533" cy="2448266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71658" tIns="50800" rIns="50800" bIns="50800" numCol="1" spcCol="1270" anchor="ctr" anchorCtr="0">
          <a:noAutofit/>
        </a:bodyPr>
        <a:lstStyle/>
        <a:p>
          <a:pPr marL="0" lvl="0" indent="0" algn="just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i="0" kern="1200" dirty="0" smtClean="0">
              <a:solidFill>
                <a:schemeClr val="bg1"/>
              </a:solidFill>
              <a:latin typeface="Arial Narrow" pitchFamily="34" charset="0"/>
            </a:rPr>
            <a:t>Підприємствами міста, які на комерційній основі працювали на ринку автомобільних перевезень, упродовж </a:t>
          </a:r>
          <a:r>
            <a:rPr lang="uk-UA" sz="2000" b="1" i="0" kern="1200" dirty="0" smtClean="0">
              <a:solidFill>
                <a:schemeClr val="bg1"/>
              </a:solidFill>
              <a:latin typeface="Arial Narrow" pitchFamily="34" charset="0"/>
            </a:rPr>
            <a:t>2017 року</a:t>
          </a:r>
          <a:r>
            <a:rPr lang="uk-UA" sz="2000" i="0" kern="1200" dirty="0" smtClean="0">
              <a:solidFill>
                <a:schemeClr val="bg1"/>
              </a:solidFill>
              <a:latin typeface="Arial Narrow" pitchFamily="34" charset="0"/>
            </a:rPr>
            <a:t> доставлено споживачам </a:t>
          </a:r>
          <a:r>
            <a:rPr lang="uk-UA" sz="2000" b="1" i="0" kern="1200" dirty="0" smtClean="0">
              <a:solidFill>
                <a:schemeClr val="bg1"/>
              </a:solidFill>
              <a:latin typeface="Arial Narrow" pitchFamily="34" charset="0"/>
            </a:rPr>
            <a:t>336,5 тис. тонн вантажів, </a:t>
          </a:r>
          <a:r>
            <a:rPr lang="uk-UA" sz="2000" i="0" kern="1200" dirty="0" smtClean="0">
              <a:solidFill>
                <a:schemeClr val="bg1"/>
              </a:solidFill>
              <a:latin typeface="Arial Narrow" pitchFamily="34" charset="0"/>
            </a:rPr>
            <a:t>що в</a:t>
          </a:r>
          <a:r>
            <a:rPr lang="uk-UA" sz="2000" b="1" i="0" kern="1200" dirty="0" smtClean="0">
              <a:solidFill>
                <a:schemeClr val="bg1"/>
              </a:solidFill>
              <a:latin typeface="Arial Narrow" pitchFamily="34" charset="0"/>
            </a:rPr>
            <a:t> 4,4 рази </a:t>
          </a:r>
          <a:r>
            <a:rPr lang="uk-UA" sz="2000" i="0" kern="1200" dirty="0" smtClean="0">
              <a:solidFill>
                <a:schemeClr val="bg1"/>
              </a:solidFill>
              <a:latin typeface="Arial Narrow" pitchFamily="34" charset="0"/>
            </a:rPr>
            <a:t>менше </a:t>
          </a:r>
          <a:r>
            <a:rPr lang="uk-UA" sz="2000" b="1" i="0" kern="1200" dirty="0" smtClean="0">
              <a:solidFill>
                <a:schemeClr val="bg1"/>
              </a:solidFill>
              <a:latin typeface="Arial Narrow" pitchFamily="34" charset="0"/>
            </a:rPr>
            <a:t>2016 року</a:t>
          </a:r>
          <a:r>
            <a:rPr lang="uk-UA" sz="2000" i="0" kern="1200" dirty="0" smtClean="0">
              <a:solidFill>
                <a:schemeClr val="bg1"/>
              </a:solidFill>
              <a:latin typeface="Arial Narrow" pitchFamily="34" charset="0"/>
            </a:rPr>
            <a:t>.</a:t>
          </a:r>
        </a:p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i="0" kern="1200" dirty="0" smtClean="0">
            <a:solidFill>
              <a:schemeClr val="bg1"/>
            </a:solidFill>
            <a:latin typeface="Arial Narrow" pitchFamily="34" charset="0"/>
          </a:endParaRPr>
        </a:p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solidFill>
                <a:schemeClr val="bg1"/>
              </a:solidFill>
              <a:latin typeface="Arial Narrow" pitchFamily="34" charset="0"/>
            </a:rPr>
            <a:t>Вантажообіг збільшився на </a:t>
          </a:r>
          <a:r>
            <a:rPr lang="uk-UA" sz="2000" b="1" i="0" kern="1200" dirty="0" smtClean="0">
              <a:solidFill>
                <a:schemeClr val="bg1"/>
              </a:solidFill>
              <a:latin typeface="Arial Narrow" pitchFamily="34" charset="0"/>
            </a:rPr>
            <a:t>13,2% </a:t>
          </a:r>
          <a:r>
            <a:rPr lang="uk-UA" sz="2000" i="0" kern="1200" dirty="0" smtClean="0">
              <a:solidFill>
                <a:schemeClr val="bg1"/>
              </a:solidFill>
              <a:latin typeface="Arial Narrow" pitchFamily="34" charset="0"/>
            </a:rPr>
            <a:t>і становив     </a:t>
          </a:r>
        </a:p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bg1"/>
              </a:solidFill>
              <a:latin typeface="Arial Narrow" pitchFamily="34" charset="0"/>
            </a:rPr>
            <a:t>63,5</a:t>
          </a:r>
          <a:r>
            <a:rPr lang="uk-UA" sz="2000" i="0" kern="120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uk-UA" sz="2000" b="1" i="0" kern="1200" dirty="0" smtClean="0">
              <a:solidFill>
                <a:schemeClr val="bg1"/>
              </a:solidFill>
              <a:latin typeface="Arial Narrow" pitchFamily="34" charset="0"/>
            </a:rPr>
            <a:t>млн. тонн на кілометр</a:t>
          </a:r>
          <a:endParaRPr lang="uk-UA" sz="2000" i="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741029" y="0"/>
        <a:ext cx="5835533" cy="2448266"/>
      </dsp:txXfrm>
    </dsp:sp>
    <dsp:sp modelId="{C48166B2-E814-4C30-B9F0-92257C662523}">
      <dsp:nvSpPr>
        <dsp:cNvPr id="0" name=""/>
        <dsp:cNvSpPr/>
      </dsp:nvSpPr>
      <dsp:spPr>
        <a:xfrm>
          <a:off x="0" y="483106"/>
          <a:ext cx="1482059" cy="1482059"/>
        </a:xfrm>
        <a:prstGeom prst="ellipse">
          <a:avLst/>
        </a:prstGeom>
        <a:solidFill>
          <a:schemeClr val="lt1"/>
        </a:solidFill>
        <a:ln w="282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</cdr:x>
      <cdr:y>0.30188</cdr:y>
    </cdr:from>
    <cdr:to>
      <cdr:x>0.25225</cdr:x>
      <cdr:y>0.55087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0268" y="1152128"/>
          <a:ext cx="784155" cy="950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0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rPr>
            <a:t>37,2%</a:t>
          </a:r>
          <a:endParaRPr lang="uk-UA" sz="2000" b="1" dirty="0">
            <a:solidFill>
              <a:schemeClr val="accent5">
                <a:lumMod val="75000"/>
              </a:schemeClr>
            </a:solidFill>
            <a:latin typeface="Arial Narrow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0.45998</cdr:x>
      <cdr:y>0.32584</cdr:y>
    </cdr:from>
    <cdr:to>
      <cdr:x>0.60594</cdr:x>
      <cdr:y>0.65145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1611" y="915069"/>
          <a:ext cx="914395" cy="91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400" b="1" dirty="0" smtClean="0">
              <a:solidFill>
                <a:schemeClr val="tx1"/>
              </a:solidFill>
              <a:latin typeface="Arial Narrow" pitchFamily="34" charset="0"/>
            </a:rPr>
            <a:t>на 1,4%</a:t>
          </a:r>
          <a:endParaRPr lang="uk-UA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0.45998</cdr:x>
      <cdr:y>0.32584</cdr:y>
    </cdr:from>
    <cdr:to>
      <cdr:x>0.60594</cdr:x>
      <cdr:y>0.65145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1611" y="915069"/>
          <a:ext cx="914395" cy="91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400" b="1" dirty="0" smtClean="0">
              <a:solidFill>
                <a:schemeClr val="tx1"/>
              </a:solidFill>
              <a:latin typeface="Arial Narrow" pitchFamily="34" charset="0"/>
            </a:rPr>
            <a:t>на 1,4%</a:t>
          </a:r>
          <a:endParaRPr lang="uk-UA" sz="2400" b="1" dirty="0">
            <a:solidFill>
              <a:schemeClr val="tx1"/>
            </a:solidFill>
            <a:latin typeface="Arial Narrow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0.37454</cdr:x>
      <cdr:y>0.32236</cdr:y>
    </cdr:from>
    <cdr:to>
      <cdr:x>0.52893</cdr:x>
      <cdr:y>0.55324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2218311" y="12766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0.66218</cdr:x>
      <cdr:y>0.37065</cdr:y>
    </cdr:from>
    <cdr:to>
      <cdr:x>0.7141</cdr:x>
      <cdr:y>0.54864</cdr:y>
    </cdr:to>
    <cdr:cxnSp macro="">
      <cdr:nvCxnSpPr>
        <cdr:cNvPr id="9" name="Соединительная линия уступом 8"/>
        <cdr:cNvCxnSpPr/>
      </cdr:nvCxnSpPr>
      <cdr:spPr>
        <a:xfrm xmlns:a="http://schemas.openxmlformats.org/drawingml/2006/main" rot="5400000" flipH="1" flipV="1">
          <a:off x="3723247" y="1666633"/>
          <a:ext cx="704893" cy="307529"/>
        </a:xfrm>
        <a:prstGeom xmlns:a="http://schemas.openxmlformats.org/drawingml/2006/main" prst="bentConnector3">
          <a:avLst>
            <a:gd name="adj1" fmla="val 28634"/>
          </a:avLst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0.55066</cdr:x>
      <cdr:y>0.54271</cdr:y>
    </cdr:from>
    <cdr:to>
      <cdr:x>0.66254</cdr:x>
      <cdr:y>0.90543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00500" y="13681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>
            <a:defRPr sz="2400" b="1" i="0" u="none" strike="noStrike" kern="1200" baseline="0">
              <a:solidFill>
                <a:prstClr val="white"/>
              </a:solidFill>
              <a:latin typeface="Arial Narrow" pitchFamily="34" charset="0"/>
              <a:ea typeface="+mn-ea"/>
              <a:cs typeface="+mn-cs"/>
            </a:defRPr>
          </a:pPr>
          <a:r>
            <a:rPr lang="uk-UA" sz="3200" b="1" kern="1200" dirty="0" smtClean="0">
              <a:solidFill>
                <a:srgbClr val="46C299"/>
              </a:solidFill>
              <a:latin typeface="Arial Narrow" pitchFamily="34" charset="0"/>
            </a:rPr>
            <a:t>6609</a:t>
          </a:r>
          <a:endParaRPr lang="uk-UA" sz="3200" b="1" kern="1200" dirty="0">
            <a:solidFill>
              <a:srgbClr val="46C299"/>
            </a:solidFill>
            <a:latin typeface="Arial Narrow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CAD28-BA48-4B81-9289-794C85D20746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746125"/>
            <a:ext cx="52689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16BB3-FE79-4278-B24B-459074504A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91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46125"/>
            <a:ext cx="52689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BB3-FE79-4278-B24B-459074504AFD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77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46125"/>
            <a:ext cx="52689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BB3-FE79-4278-B24B-459074504AFD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773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46125"/>
            <a:ext cx="52689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BB3-FE79-4278-B24B-459074504AF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77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46125"/>
            <a:ext cx="52689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BB3-FE79-4278-B24B-459074504AF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773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46125"/>
            <a:ext cx="52689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BB3-FE79-4278-B24B-459074504AFD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773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46125"/>
            <a:ext cx="52689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BB3-FE79-4278-B24B-459074504AF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77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46125"/>
            <a:ext cx="52689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BB3-FE79-4278-B24B-459074504AFD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773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46125"/>
            <a:ext cx="52689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16BB3-FE79-4278-B24B-459074504AFD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77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806068"/>
            <a:ext cx="10693400" cy="358908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940492"/>
            <a:ext cx="10693400" cy="302050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6041010"/>
            <a:ext cx="10693400" cy="260043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34" y="3108520"/>
            <a:ext cx="10158730" cy="1620771"/>
          </a:xfrm>
        </p:spPr>
        <p:txBody>
          <a:bodyPr anchor="b">
            <a:noAutofit/>
          </a:bodyPr>
          <a:lstStyle>
            <a:lvl1pPr>
              <a:defRPr sz="8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336" y="5292884"/>
            <a:ext cx="9356725" cy="588098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rgbClr val="FFFFFF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0052-6D5A-4A6F-AC76-22F755F51812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2487" y="7008171"/>
            <a:ext cx="3386243" cy="402567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3682094" y="4698065"/>
            <a:ext cx="1425787" cy="67471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r"/>
            <a:r>
              <a:rPr lang="en-US" sz="3700" spc="171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700" spc="17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3805" y="4842570"/>
            <a:ext cx="1425787" cy="402567"/>
          </a:xfrm>
        </p:spPr>
        <p:txBody>
          <a:bodyPr/>
          <a:lstStyle>
            <a:lvl1pPr algn="ctr">
              <a:defRPr sz="2700">
                <a:latin typeface="+mj-lt"/>
              </a:defRPr>
            </a:lvl1pPr>
          </a:lstStyle>
          <a:p>
            <a:fld id="{3BE34C75-5535-465E-9A08-736704FA4022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5635422" y="4698065"/>
            <a:ext cx="1425787" cy="67471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l"/>
            <a:r>
              <a:rPr lang="en-US" sz="3700" spc="171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700" spc="171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0052-6D5A-4A6F-AC76-22F755F51812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4C75-5535-465E-9A08-736704FA40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598371" y="2588763"/>
            <a:ext cx="7561263" cy="238373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5688598" y="2777012"/>
            <a:ext cx="7561263" cy="200724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54720" y="302802"/>
            <a:ext cx="1693122" cy="6451578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429685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0052-6D5A-4A6F-AC76-22F755F51812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28933" y="7008171"/>
            <a:ext cx="891117" cy="402567"/>
          </a:xfrm>
        </p:spPr>
        <p:txBody>
          <a:bodyPr/>
          <a:lstStyle/>
          <a:p>
            <a:fld id="{3BE34C75-5535-465E-9A08-736704FA4022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 rot="5400000">
            <a:off x="4534675" y="3693302"/>
            <a:ext cx="7561263" cy="174659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0052-6D5A-4A6F-AC76-22F755F51812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4C75-5535-465E-9A08-736704FA40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806068"/>
            <a:ext cx="10693400" cy="358908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940492"/>
            <a:ext cx="10693400" cy="3020504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6041010"/>
            <a:ext cx="10693400" cy="26004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34" y="3108519"/>
            <a:ext cx="10158730" cy="1613069"/>
          </a:xfrm>
        </p:spPr>
        <p:txBody>
          <a:bodyPr anchor="b" anchorCtr="0">
            <a:noAutofit/>
          </a:bodyPr>
          <a:lstStyle>
            <a:lvl1pPr algn="ctr">
              <a:defRPr sz="8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36" y="5292884"/>
            <a:ext cx="9356725" cy="604901"/>
          </a:xfrm>
        </p:spPr>
        <p:txBody>
          <a:bodyPr anchor="b"/>
          <a:lstStyle>
            <a:lvl1pPr marL="0" indent="0" algn="ctr">
              <a:buNone/>
              <a:defRPr sz="2300">
                <a:solidFill>
                  <a:srgbClr val="FFFFFF"/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0052-6D5A-4A6F-AC76-22F755F51812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2487" y="7008171"/>
            <a:ext cx="3386243" cy="402567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0242" y="4839209"/>
            <a:ext cx="1422222" cy="402567"/>
          </a:xfrm>
        </p:spPr>
        <p:txBody>
          <a:bodyPr/>
          <a:lstStyle>
            <a:lvl1pPr algn="ctr">
              <a:defRPr sz="2700">
                <a:solidFill>
                  <a:srgbClr val="FFFFFF"/>
                </a:solidFill>
              </a:defRPr>
            </a:lvl1pPr>
          </a:lstStyle>
          <a:p>
            <a:fld id="{3BE34C75-5535-465E-9A08-736704FA4022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635422" y="4698065"/>
            <a:ext cx="1425787" cy="67471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l"/>
            <a:r>
              <a:rPr lang="en-US" sz="3700" spc="171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700" spc="17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2094" y="4698065"/>
            <a:ext cx="1425787" cy="67471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r"/>
            <a:r>
              <a:rPr lang="en-US" sz="3700" spc="171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700" spc="171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0052-6D5A-4A6F-AC76-22F755F51812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4C75-5535-465E-9A08-736704FA40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 algn="ctr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 algn="ctr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0052-6D5A-4A6F-AC76-22F755F51812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4C75-5535-465E-9A08-736704FA40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0052-6D5A-4A6F-AC76-22F755F51812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4C75-5535-465E-9A08-736704FA40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0052-6D5A-4A6F-AC76-22F755F51812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4C75-5535-465E-9A08-736704FA40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6594263" cy="1043174"/>
          </a:xfrm>
        </p:spPr>
        <p:txBody>
          <a:bodyPr anchor="ctr">
            <a:noAutofit/>
          </a:bodyPr>
          <a:lstStyle>
            <a:lvl1pPr algn="l">
              <a:defRPr sz="4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83" y="1895357"/>
            <a:ext cx="9645447" cy="500051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0052-6D5A-4A6F-AC76-22F755F51812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4C75-5535-465E-9A08-736704FA402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218045" y="178110"/>
            <a:ext cx="3475355" cy="1270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07157" y="302451"/>
            <a:ext cx="3208020" cy="1041774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7185965" y="147864"/>
            <a:ext cx="89112" cy="13442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85965" y="147864"/>
            <a:ext cx="89112" cy="13442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0907" y="1893116"/>
            <a:ext cx="9647823" cy="4996035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0052-6D5A-4A6F-AC76-22F755F51812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4C75-5535-465E-9A08-736704FA402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218045" y="178110"/>
            <a:ext cx="3475355" cy="1270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85965" y="147864"/>
            <a:ext cx="89112" cy="13442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58" y="252042"/>
            <a:ext cx="6594263" cy="1108985"/>
          </a:xfrm>
        </p:spPr>
        <p:txBody>
          <a:bodyPr anchor="ctr">
            <a:noAutofit/>
          </a:bodyPr>
          <a:lstStyle>
            <a:lvl1pPr algn="l">
              <a:defRPr sz="4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07157" y="252042"/>
            <a:ext cx="3297132" cy="110898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85965" y="147864"/>
            <a:ext cx="89112" cy="13442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0898"/>
            <a:ext cx="10693400" cy="16029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84832"/>
            <a:ext cx="10693400" cy="127268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201634"/>
            <a:ext cx="9624060" cy="122566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0E4C0052-6D5A-4A6F-AC76-22F755F51812}" type="datetimeFigureOut">
              <a:rPr lang="uk-UA" smtClean="0"/>
              <a:t>11.06.2018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BE34C75-5535-465E-9A08-736704FA4022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0" y="1508892"/>
            <a:ext cx="10693400" cy="164668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62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.jpeg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4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4.xml"/><Relationship Id="rId11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microsoft.com/office/2007/relationships/diagramDrawing" Target="../diagrams/drawing4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5.png"/><Relationship Id="rId5" Type="http://schemas.openxmlformats.org/officeDocument/2006/relationships/diagramData" Target="../diagrams/data5.xml"/><Relationship Id="rId10" Type="http://schemas.openxmlformats.org/officeDocument/2006/relationships/chart" Target="../charts/chart3.xml"/><Relationship Id="rId4" Type="http://schemas.openxmlformats.org/officeDocument/2006/relationships/image" Target="../media/image14.png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0D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омб 50"/>
          <p:cNvSpPr/>
          <p:nvPr/>
        </p:nvSpPr>
        <p:spPr>
          <a:xfrm>
            <a:off x="7722666" y="217026"/>
            <a:ext cx="1732186" cy="1216115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endParaRPr lang="uk-UA"/>
          </a:p>
        </p:txBody>
      </p:sp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uk-UA" sz="3700" b="1" dirty="0">
                <a:effectLst/>
                <a:latin typeface="Arial Narrow" pitchFamily="34" charset="0"/>
              </a:rPr>
              <a:t>ФІНАНСОВІ РЕСУРСИ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232821"/>
              </p:ext>
            </p:extLst>
          </p:nvPr>
        </p:nvGraphicFramePr>
        <p:xfrm>
          <a:off x="4788809" y="2052439"/>
          <a:ext cx="6532272" cy="506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Картинки по запросу деньги ікон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45" y="321807"/>
            <a:ext cx="1067628" cy="100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6539130"/>
              </p:ext>
            </p:extLst>
          </p:nvPr>
        </p:nvGraphicFramePr>
        <p:xfrm>
          <a:off x="462558" y="2272180"/>
          <a:ext cx="4210467" cy="150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3442" y="1716436"/>
            <a:ext cx="3256955" cy="525152"/>
          </a:xfrm>
          <a:prstGeom prst="roundRect">
            <a:avLst/>
          </a:prstGeom>
          <a:solidFill>
            <a:schemeClr val="accent5"/>
          </a:solidFill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Arial Narrow" pitchFamily="34" charset="0"/>
              </a:rPr>
              <a:t>Станом на 01.07.2017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737580" y="4168610"/>
            <a:ext cx="2686924" cy="873314"/>
          </a:xfrm>
          <a:prstGeom prst="wedgeRoundRectCallout">
            <a:avLst>
              <a:gd name="adj1" fmla="val 17855"/>
              <a:gd name="adj2" fmla="val -66725"/>
              <a:gd name="adj3" fmla="val 16667"/>
            </a:avLst>
          </a:prstGeom>
          <a:solidFill>
            <a:srgbClr val="46C299"/>
          </a:solidFill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lvl="0" algn="ctr"/>
            <a:r>
              <a:rPr lang="uk-UA" sz="2400" b="1" i="1" dirty="0">
                <a:solidFill>
                  <a:schemeClr val="bg1"/>
                </a:solidFill>
                <a:latin typeface="Arial Narrow" pitchFamily="34" charset="0"/>
              </a:rPr>
              <a:t>67,4 млн. </a:t>
            </a:r>
            <a:r>
              <a:rPr lang="uk-UA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грн</a:t>
            </a:r>
            <a:r>
              <a:rPr lang="uk-UA" sz="2400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1800" i="1" dirty="0">
                <a:solidFill>
                  <a:schemeClr val="bg1"/>
                </a:solidFill>
                <a:latin typeface="Arial Narrow" pitchFamily="34" charset="0"/>
              </a:rPr>
              <a:t>або майже </a:t>
            </a:r>
            <a:r>
              <a:rPr lang="uk-UA" sz="1800" b="1" i="1" dirty="0">
                <a:solidFill>
                  <a:schemeClr val="bg1"/>
                </a:solidFill>
                <a:latin typeface="Arial Narrow" pitchFamily="34" charset="0"/>
              </a:rPr>
              <a:t>35%</a:t>
            </a:r>
            <a:r>
              <a:rPr lang="uk-UA" sz="1800" i="1" dirty="0">
                <a:solidFill>
                  <a:schemeClr val="bg1"/>
                </a:solidFill>
                <a:latin typeface="Arial Narrow" pitchFamily="34" charset="0"/>
              </a:rPr>
              <a:t> річного плану</a:t>
            </a:r>
            <a:endParaRPr lang="uk-UA" sz="18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510" y="3860024"/>
            <a:ext cx="4968353" cy="3701239"/>
          </a:xfrm>
          <a:prstGeom prst="rect">
            <a:avLst/>
          </a:prstGeom>
        </p:spPr>
        <p:txBody>
          <a:bodyPr lIns="104306" tIns="52153" rIns="104306" bIns="52153"/>
          <a:lstStyle/>
          <a:p>
            <a:pPr marL="538163" lvl="0"/>
            <a:r>
              <a:rPr lang="uk-UA" sz="1600" b="1" i="1" dirty="0" smtClean="0">
                <a:solidFill>
                  <a:srgbClr val="006666"/>
                </a:solidFill>
                <a:latin typeface="Arial Narrow" pitchFamily="34" charset="0"/>
              </a:rPr>
              <a:t>За </a:t>
            </a:r>
            <a:r>
              <a:rPr lang="uk-UA" sz="1600" b="1" i="1" dirty="0">
                <a:solidFill>
                  <a:srgbClr val="006666"/>
                </a:solidFill>
                <a:latin typeface="Arial Narrow" pitchFamily="34" charset="0"/>
              </a:rPr>
              <a:t>І півріччя 2017 року </a:t>
            </a:r>
            <a:r>
              <a:rPr lang="uk-UA" sz="1600" i="1" dirty="0">
                <a:solidFill>
                  <a:srgbClr val="006666"/>
                </a:solidFill>
                <a:latin typeface="Arial Narrow" pitchFamily="34" charset="0"/>
              </a:rPr>
              <a:t>надходження до </a:t>
            </a:r>
            <a:r>
              <a:rPr lang="uk-UA" sz="1600" i="1" dirty="0" smtClean="0">
                <a:solidFill>
                  <a:srgbClr val="006666"/>
                </a:solidFill>
                <a:latin typeface="Arial Narrow" pitchFamily="34" charset="0"/>
              </a:rPr>
              <a:t>загального фонду </a:t>
            </a:r>
            <a:r>
              <a:rPr lang="uk-UA" sz="1600" i="1" dirty="0">
                <a:solidFill>
                  <a:srgbClr val="006666"/>
                </a:solidFill>
                <a:latin typeface="Arial Narrow" pitchFamily="34" charset="0"/>
              </a:rPr>
              <a:t>бюджету міста:3</a:t>
            </a:r>
            <a:r>
              <a:rPr lang="uk-UA" sz="1600" b="1" i="1" dirty="0">
                <a:solidFill>
                  <a:srgbClr val="006666"/>
                </a:solidFill>
                <a:latin typeface="Arial Narrow" pitchFamily="34" charset="0"/>
              </a:rPr>
              <a:t> 278,4 млн. </a:t>
            </a:r>
            <a:r>
              <a:rPr lang="uk-UA" sz="1600" b="1" i="1" dirty="0" err="1">
                <a:solidFill>
                  <a:srgbClr val="006666"/>
                </a:solidFill>
                <a:latin typeface="Arial Narrow" pitchFamily="34" charset="0"/>
              </a:rPr>
              <a:t>грн</a:t>
            </a:r>
            <a:r>
              <a:rPr lang="uk-UA" sz="1600" b="1" i="1" dirty="0">
                <a:solidFill>
                  <a:srgbClr val="006666"/>
                </a:solidFill>
                <a:latin typeface="Arial Narrow" pitchFamily="34" charset="0"/>
              </a:rPr>
              <a:t> або 103,8%     </a:t>
            </a:r>
            <a:r>
              <a:rPr lang="uk-UA" sz="1600" i="1" dirty="0">
                <a:solidFill>
                  <a:srgbClr val="006666"/>
                </a:solidFill>
                <a:latin typeface="Arial Narrow" pitchFamily="34" charset="0"/>
              </a:rPr>
              <a:t>від плану, </a:t>
            </a:r>
            <a:r>
              <a:rPr lang="uk-UA" sz="1600" i="1" dirty="0" smtClean="0">
                <a:solidFill>
                  <a:srgbClr val="006666"/>
                </a:solidFill>
                <a:latin typeface="Arial Narrow" pitchFamily="34" charset="0"/>
              </a:rPr>
              <a:t>перевиконання </a:t>
            </a:r>
            <a:r>
              <a:rPr lang="uk-UA" sz="1600" i="1" dirty="0">
                <a:solidFill>
                  <a:srgbClr val="006666"/>
                </a:solidFill>
                <a:latin typeface="Arial Narrow" pitchFamily="34" charset="0"/>
              </a:rPr>
              <a:t>–  </a:t>
            </a:r>
            <a:r>
              <a:rPr lang="uk-UA" sz="1600" b="1" i="1" dirty="0">
                <a:solidFill>
                  <a:srgbClr val="006666"/>
                </a:solidFill>
                <a:latin typeface="Arial Narrow" pitchFamily="34" charset="0"/>
              </a:rPr>
              <a:t>120,5 млн. грн.</a:t>
            </a:r>
          </a:p>
          <a:p>
            <a:pPr indent="521528">
              <a:buClr>
                <a:schemeClr val="bg2">
                  <a:lumMod val="50000"/>
                </a:schemeClr>
              </a:buClr>
              <a:buSzPct val="103000"/>
            </a:pPr>
            <a:endParaRPr lang="uk-UA" sz="1600" dirty="0">
              <a:solidFill>
                <a:srgbClr val="006666"/>
              </a:solidFill>
              <a:latin typeface="Arial Narrow" pitchFamily="34" charset="0"/>
            </a:endParaRPr>
          </a:p>
          <a:p>
            <a:pPr marL="538163">
              <a:buClr>
                <a:schemeClr val="bg2">
                  <a:lumMod val="50000"/>
                </a:schemeClr>
              </a:buClr>
              <a:buSzPct val="103000"/>
            </a:pPr>
            <a:r>
              <a:rPr lang="uk-UA" sz="1600" i="1" dirty="0">
                <a:solidFill>
                  <a:srgbClr val="006666"/>
                </a:solidFill>
                <a:latin typeface="Arial Narrow" pitchFamily="34" charset="0"/>
              </a:rPr>
              <a:t>За </a:t>
            </a:r>
            <a:r>
              <a:rPr lang="uk-UA" sz="1600" b="1" i="1" dirty="0">
                <a:solidFill>
                  <a:srgbClr val="006666"/>
                </a:solidFill>
                <a:latin typeface="Arial Narrow" pitchFamily="34" charset="0"/>
              </a:rPr>
              <a:t>січень – червень 2017 року  </a:t>
            </a:r>
            <a:r>
              <a:rPr lang="uk-UA" sz="1600" i="1" dirty="0">
                <a:solidFill>
                  <a:srgbClr val="006666"/>
                </a:solidFill>
                <a:latin typeface="Arial Narrow" pitchFamily="34" charset="0"/>
              </a:rPr>
              <a:t>суб’єктами господарювання міста сплачено коштів до бюджетів усіх рівнів (без урахування цільових фондів, утворених органами місцевого </a:t>
            </a:r>
            <a:r>
              <a:rPr lang="uk-UA" sz="1600" i="1" dirty="0" smtClean="0">
                <a:solidFill>
                  <a:srgbClr val="006666"/>
                </a:solidFill>
                <a:latin typeface="Arial Narrow" pitchFamily="34" charset="0"/>
              </a:rPr>
              <a:t>самоврядування</a:t>
            </a:r>
            <a:r>
              <a:rPr lang="uk-UA" sz="1600" i="1" dirty="0">
                <a:solidFill>
                  <a:srgbClr val="006666"/>
                </a:solidFill>
                <a:latin typeface="Arial Narrow" pitchFamily="34" charset="0"/>
              </a:rPr>
              <a:t>) - </a:t>
            </a:r>
            <a:r>
              <a:rPr lang="uk-UA" sz="1600" b="1" i="1" dirty="0">
                <a:solidFill>
                  <a:srgbClr val="006666"/>
                </a:solidFill>
                <a:latin typeface="Arial Narrow" pitchFamily="34" charset="0"/>
              </a:rPr>
              <a:t>3 824,0 млн. грн.</a:t>
            </a:r>
            <a:r>
              <a:rPr lang="uk-UA" sz="1600" i="1" dirty="0">
                <a:solidFill>
                  <a:srgbClr val="006666"/>
                </a:solidFill>
                <a:latin typeface="Arial Narrow" pitchFamily="34" charset="0"/>
              </a:rPr>
              <a:t>, з них в бюджет міста – </a:t>
            </a:r>
            <a:r>
              <a:rPr lang="uk-UA" sz="1600" b="1" i="1" dirty="0">
                <a:solidFill>
                  <a:srgbClr val="006666"/>
                </a:solidFill>
                <a:latin typeface="Arial Narrow" pitchFamily="34" charset="0"/>
              </a:rPr>
              <a:t>1 635,1 млн. грн.</a:t>
            </a:r>
          </a:p>
          <a:p>
            <a:pPr indent="521528">
              <a:buClr>
                <a:schemeClr val="bg2">
                  <a:lumMod val="50000"/>
                </a:schemeClr>
              </a:buClr>
              <a:buSzPct val="103000"/>
            </a:pPr>
            <a:endParaRPr lang="uk-UA" sz="1600" b="1" i="1" dirty="0">
              <a:solidFill>
                <a:srgbClr val="006666"/>
              </a:solidFill>
              <a:latin typeface="Arial Narrow" pitchFamily="34" charset="0"/>
            </a:endParaRPr>
          </a:p>
          <a:p>
            <a:pPr marL="538163">
              <a:buClr>
                <a:schemeClr val="bg2">
                  <a:lumMod val="50000"/>
                </a:schemeClr>
              </a:buClr>
              <a:buSzPct val="103000"/>
            </a:pPr>
            <a:r>
              <a:rPr lang="uk-UA" sz="1600" i="1" dirty="0">
                <a:solidFill>
                  <a:srgbClr val="006666"/>
                </a:solidFill>
                <a:latin typeface="Arial Narrow" pitchFamily="34" charset="0"/>
              </a:rPr>
              <a:t>Надходження трансфертів з державного бюджету до бюджету міста за вказаний період </a:t>
            </a:r>
            <a:r>
              <a:rPr lang="uk-UA" sz="1600" i="1" dirty="0" smtClean="0">
                <a:solidFill>
                  <a:srgbClr val="006666"/>
                </a:solidFill>
                <a:latin typeface="Arial Narrow" pitchFamily="34" charset="0"/>
              </a:rPr>
              <a:t>– </a:t>
            </a:r>
          </a:p>
          <a:p>
            <a:pPr marL="538163">
              <a:buClr>
                <a:schemeClr val="bg2">
                  <a:lumMod val="50000"/>
                </a:schemeClr>
              </a:buClr>
              <a:buSzPct val="103000"/>
            </a:pPr>
            <a:r>
              <a:rPr lang="uk-UA" sz="1600" b="1" i="1" dirty="0" smtClean="0">
                <a:solidFill>
                  <a:srgbClr val="006666"/>
                </a:solidFill>
                <a:latin typeface="Arial Narrow" pitchFamily="34" charset="0"/>
              </a:rPr>
              <a:t>1,7 </a:t>
            </a:r>
            <a:r>
              <a:rPr lang="uk-UA" sz="1600" b="1" i="1" dirty="0">
                <a:solidFill>
                  <a:srgbClr val="006666"/>
                </a:solidFill>
                <a:latin typeface="Arial Narrow" pitchFamily="34" charset="0"/>
              </a:rPr>
              <a:t>млрд. грн.</a:t>
            </a:r>
            <a:endParaRPr lang="uk-UA" sz="1600" dirty="0">
              <a:solidFill>
                <a:srgbClr val="006666"/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76" y="4041850"/>
            <a:ext cx="274027" cy="28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4" y="5026578"/>
            <a:ext cx="274027" cy="28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8" y="6721836"/>
            <a:ext cx="274027" cy="28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C:\DOCUME~1\E_TEND~1\LOCALS~1\Temp\Rar$DI00.187\2098.jpg"/>
          <p:cNvPicPr/>
          <p:nvPr/>
        </p:nvPicPr>
        <p:blipFill rotWithShape="1">
          <a:blip r:embed="rId15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11718" r="17448" b="51823"/>
          <a:stretch/>
        </p:blipFill>
        <p:spPr bwMode="auto">
          <a:xfrm>
            <a:off x="-111647" y="-5357"/>
            <a:ext cx="10943590" cy="7600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Надпись 2"/>
          <p:cNvSpPr txBox="1">
            <a:spLocks noChangeArrowheads="1"/>
          </p:cNvSpPr>
          <p:nvPr/>
        </p:nvSpPr>
        <p:spPr bwMode="auto">
          <a:xfrm>
            <a:off x="846783" y="2849745"/>
            <a:ext cx="8468841" cy="245745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800" b="1" dirty="0" smtClean="0">
                <a:solidFill>
                  <a:srgbClr val="9CB084"/>
                </a:solidFill>
                <a:effectLst/>
                <a:latin typeface="Arial Narrow"/>
                <a:ea typeface="Calibri"/>
                <a:cs typeface="Calibri"/>
              </a:rPr>
              <a:t>ЕКОНОМІЧНИЙ І СОЦІАЛЬНИЙ РОЗВИТОК</a:t>
            </a:r>
            <a:endParaRPr lang="uk-UA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solidFill>
                  <a:srgbClr val="CEB966"/>
                </a:solidFill>
                <a:effectLst/>
                <a:latin typeface="Arial Narrow"/>
                <a:ea typeface="Calibri"/>
                <a:cs typeface="Times New Roman"/>
              </a:rPr>
              <a:t>м. КРИВОГО РОГУ</a:t>
            </a:r>
            <a:endParaRPr lang="uk-UA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2408" y="468263"/>
            <a:ext cx="419100" cy="466725"/>
          </a:xfrm>
          <a:prstGeom prst="rect">
            <a:avLst/>
          </a:prstGeom>
          <a:solidFill>
            <a:srgbClr val="CEB96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0608" y="468263"/>
            <a:ext cx="419100" cy="466725"/>
          </a:xfrm>
          <a:prstGeom prst="rect">
            <a:avLst/>
          </a:prstGeom>
          <a:solidFill>
            <a:srgbClr val="CEB96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1508" y="934988"/>
            <a:ext cx="419100" cy="466725"/>
          </a:xfrm>
          <a:prstGeom prst="rect">
            <a:avLst/>
          </a:prstGeom>
          <a:solidFill>
            <a:srgbClr val="9CB08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1933" y="1344563"/>
            <a:ext cx="419100" cy="466725"/>
          </a:xfrm>
          <a:prstGeom prst="rect">
            <a:avLst/>
          </a:prstGeom>
          <a:solidFill>
            <a:srgbClr val="CEB96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371658" y="934988"/>
            <a:ext cx="419100" cy="466725"/>
          </a:xfrm>
          <a:prstGeom prst="rect">
            <a:avLst/>
          </a:prstGeom>
          <a:solidFill>
            <a:srgbClr val="9CB08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90758" y="468263"/>
            <a:ext cx="419100" cy="466725"/>
          </a:xfrm>
          <a:prstGeom prst="rect">
            <a:avLst/>
          </a:prstGeom>
          <a:solidFill>
            <a:srgbClr val="CEB96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90758" y="1363613"/>
            <a:ext cx="419100" cy="466725"/>
          </a:xfrm>
          <a:prstGeom prst="rect">
            <a:avLst/>
          </a:prstGeom>
          <a:solidFill>
            <a:srgbClr val="CEB96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52558" y="1401713"/>
            <a:ext cx="419100" cy="466725"/>
          </a:xfrm>
          <a:prstGeom prst="rect">
            <a:avLst/>
          </a:prstGeom>
          <a:solidFill>
            <a:srgbClr val="CEB96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108" y="5580831"/>
            <a:ext cx="419100" cy="466725"/>
          </a:xfrm>
          <a:prstGeom prst="rect">
            <a:avLst/>
          </a:prstGeom>
          <a:solidFill>
            <a:srgbClr val="CEB96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7683" y="6047556"/>
            <a:ext cx="419100" cy="466725"/>
          </a:xfrm>
          <a:prstGeom prst="rect">
            <a:avLst/>
          </a:prstGeom>
          <a:solidFill>
            <a:srgbClr val="9CB08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108" y="6457131"/>
            <a:ext cx="419100" cy="466725"/>
          </a:xfrm>
          <a:prstGeom prst="rect">
            <a:avLst/>
          </a:prstGeom>
          <a:solidFill>
            <a:srgbClr val="CEB96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46783" y="6457131"/>
            <a:ext cx="419100" cy="466725"/>
          </a:xfrm>
          <a:prstGeom prst="rect">
            <a:avLst/>
          </a:prstGeom>
          <a:solidFill>
            <a:srgbClr val="CEB96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2579" y="5508823"/>
            <a:ext cx="4816729" cy="1173361"/>
          </a:xfrm>
          <a:prstGeom prst="parallelogram">
            <a:avLst/>
          </a:prstGeom>
          <a:solidFill>
            <a:srgbClr val="CC9900"/>
          </a:solidFill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за 2017 рік</a:t>
            </a:r>
            <a:endParaRPr lang="uk-UA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104306" tIns="52153" rIns="104306" bIns="52153" rtlCol="0" anchor="ctr">
            <a:normAutofit fontScale="90000"/>
          </a:bodyPr>
          <a:lstStyle/>
          <a:p>
            <a:r>
              <a:rPr lang="uk-UA" sz="3700" b="1" dirty="0">
                <a:effectLst/>
                <a:latin typeface="Arial Narrow" pitchFamily="34" charset="0"/>
              </a:rPr>
              <a:t>ПРОМИСЛОВІСТЬ ТА</a:t>
            </a:r>
            <a:br>
              <a:rPr lang="uk-UA" sz="3700" b="1" dirty="0">
                <a:effectLst/>
                <a:latin typeface="Arial Narrow" pitchFamily="34" charset="0"/>
              </a:rPr>
            </a:br>
            <a:r>
              <a:rPr lang="uk-UA" sz="3700" b="1" dirty="0">
                <a:effectLst/>
                <a:latin typeface="Arial Narrow" pitchFamily="34" charset="0"/>
              </a:rPr>
              <a:t>ІНВЕСТИЦІЙНА ДІЯЛЬНІСТЬ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78145"/>
              </p:ext>
            </p:extLst>
          </p:nvPr>
        </p:nvGraphicFramePr>
        <p:xfrm>
          <a:off x="18935" y="612279"/>
          <a:ext cx="10693400" cy="608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63" y="128592"/>
            <a:ext cx="1875058" cy="134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Graph free icon"/>
          <p:cNvSpPr>
            <a:spLocks noChangeAspect="1" noChangeArrowheads="1"/>
          </p:cNvSpPr>
          <p:nvPr/>
        </p:nvSpPr>
        <p:spPr bwMode="auto">
          <a:xfrm>
            <a:off x="181936" y="-159276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1" descr="Industry free icon"/>
          <p:cNvSpPr>
            <a:spLocks noChangeAspect="1" noChangeArrowheads="1"/>
          </p:cNvSpPr>
          <p:nvPr/>
        </p:nvSpPr>
        <p:spPr bwMode="auto">
          <a:xfrm>
            <a:off x="360159" y="8752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28" y="3996655"/>
            <a:ext cx="1522931" cy="107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67766" r="76561" b="11117"/>
          <a:stretch/>
        </p:blipFill>
        <p:spPr bwMode="auto">
          <a:xfrm>
            <a:off x="357811" y="2237379"/>
            <a:ext cx="1261335" cy="154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r="9116" b="9109"/>
          <a:stretch/>
        </p:blipFill>
        <p:spPr bwMode="auto">
          <a:xfrm>
            <a:off x="2754412" y="1890557"/>
            <a:ext cx="105101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3" t="65368" r="4874" b="8773"/>
          <a:stretch/>
        </p:blipFill>
        <p:spPr bwMode="auto">
          <a:xfrm>
            <a:off x="8078714" y="286509"/>
            <a:ext cx="1126756" cy="102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7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6" y="198774"/>
            <a:ext cx="18716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БЮДЖЕТ</a:t>
            </a:r>
            <a:endParaRPr lang="uk-UA" dirty="0"/>
          </a:p>
        </p:txBody>
      </p:sp>
      <p:sp>
        <p:nvSpPr>
          <p:cNvPr id="5" name="Заголовок 47"/>
          <p:cNvSpPr txBox="1">
            <a:spLocks/>
          </p:cNvSpPr>
          <p:nvPr/>
        </p:nvSpPr>
        <p:spPr>
          <a:xfrm>
            <a:off x="594172" y="324247"/>
            <a:ext cx="6594263" cy="104317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104306" tIns="52153" rIns="104306" bIns="52153" rtlCol="0" anchor="ctr">
            <a:normAutofit fontScale="90000" lnSpcReduction="20000"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sz="46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effectLst/>
                <a:latin typeface="Arial Narrow" pitchFamily="34" charset="0"/>
              </a:rPr>
              <a:t>ДОХОДИ </a:t>
            </a:r>
            <a:r>
              <a:rPr lang="ru-RU" sz="4000" b="1" dirty="0" smtClean="0">
                <a:effectLst/>
                <a:latin typeface="Arial Narrow" pitchFamily="34" charset="0"/>
              </a:rPr>
              <a:t>І ВИДАТКИ</a:t>
            </a:r>
            <a:endParaRPr lang="ru-RU" sz="4000" b="1" dirty="0">
              <a:effectLst/>
              <a:latin typeface="Arial Narrow" pitchFamily="34" charset="0"/>
            </a:endParaRPr>
          </a:p>
          <a:p>
            <a:r>
              <a:rPr lang="ru-RU" sz="4000" b="1" dirty="0">
                <a:effectLst/>
                <a:latin typeface="Arial Narrow" pitchFamily="34" charset="0"/>
              </a:rPr>
              <a:t>БЮДЖЕТУ МІСТА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8701" y="1990543"/>
            <a:ext cx="2054103" cy="597767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ГРН</a:t>
            </a:r>
            <a:endParaRPr lang="ru-RU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4287" y="3503698"/>
            <a:ext cx="3676309" cy="23651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uk-UA" sz="41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3 523,2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0139" y="5868863"/>
            <a:ext cx="3672408" cy="1656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uk-UA" sz="41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2 954,6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139" y="3503698"/>
            <a:ext cx="3744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місцеві податки,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збори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229" y="5844147"/>
            <a:ext cx="389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субвенції, дотації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028171" y="4633663"/>
            <a:ext cx="252028" cy="24647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C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249802">
            <a:off x="87933" y="2180581"/>
            <a:ext cx="2132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C6600"/>
                </a:solidFill>
                <a:latin typeface="+mj-lt"/>
              </a:rPr>
              <a:t>ДОХОДИ</a:t>
            </a:r>
            <a:endParaRPr lang="uk-UA" sz="3600" b="1" dirty="0">
              <a:solidFill>
                <a:srgbClr val="CC6600"/>
              </a:solidFill>
              <a:latin typeface="+mj-lt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50156" y="1764407"/>
            <a:ext cx="4248472" cy="173929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FFFF00"/>
                </a:solidFill>
              </a:rPr>
              <a:t>6 477,8</a:t>
            </a:r>
            <a:endParaRPr lang="uk-UA" sz="4400" b="1" dirty="0">
              <a:solidFill>
                <a:srgbClr val="FFFF00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1154185" y="4581045"/>
            <a:ext cx="324036" cy="35171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C6600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990037" y="6573716"/>
            <a:ext cx="252028" cy="24647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C6600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1116051" y="6521098"/>
            <a:ext cx="324036" cy="35171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C66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80618" y="4432160"/>
            <a:ext cx="1944216" cy="61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uk-U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523,2</a:t>
            </a:r>
            <a:endParaRPr lang="uk-U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80618" y="6391627"/>
            <a:ext cx="1944216" cy="61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2 954,6</a:t>
            </a:r>
            <a:endParaRPr lang="uk-U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36838" y="3492599"/>
            <a:ext cx="3676309" cy="23651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uk-UA" sz="41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3 523,2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0739" y="3492599"/>
            <a:ext cx="374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загальний фонд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4829" y="5877888"/>
            <a:ext cx="389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субвенції, дотації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6428771" y="4622564"/>
            <a:ext cx="252028" cy="24647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C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399830">
            <a:off x="8200933" y="2160537"/>
            <a:ext cx="2168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C6600"/>
                </a:solidFill>
                <a:latin typeface="+mj-lt"/>
              </a:rPr>
              <a:t>ВИТРАТИ</a:t>
            </a:r>
            <a:endParaRPr lang="uk-UA" sz="3600" b="1" dirty="0">
              <a:solidFill>
                <a:srgbClr val="CC6600"/>
              </a:solidFill>
              <a:latin typeface="+mj-lt"/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5850756" y="1764407"/>
            <a:ext cx="4248472" cy="1739291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FFFF00"/>
                </a:solidFill>
              </a:rPr>
              <a:t>6 613,8</a:t>
            </a:r>
            <a:endParaRPr lang="uk-UA" sz="4400" b="1" dirty="0">
              <a:solidFill>
                <a:srgbClr val="FFFF00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6554785" y="4569946"/>
            <a:ext cx="324036" cy="35171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C6600"/>
              </a:solidFill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6390637" y="6607457"/>
            <a:ext cx="252028" cy="24647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C6600"/>
              </a:solidFill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6516651" y="6554839"/>
            <a:ext cx="324036" cy="35171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C66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81218" y="4421061"/>
            <a:ext cx="1944216" cy="61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5 963,6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981218" y="6425368"/>
            <a:ext cx="1944216" cy="61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2 954,6</a:t>
            </a:r>
            <a:endParaRPr lang="uk-U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38788" y="5861921"/>
            <a:ext cx="3672408" cy="1656184"/>
          </a:xfrm>
          <a:prstGeom prst="rect">
            <a:avLst/>
          </a:prstGeom>
          <a:solidFill>
            <a:srgbClr val="B6C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uk-UA" sz="41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2 954,6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038888" y="6380528"/>
            <a:ext cx="1944216" cy="61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620,2</a:t>
            </a:r>
            <a:endParaRPr lang="uk-U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6513651" y="6566774"/>
            <a:ext cx="252028" cy="24647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C6600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>
            <a:off x="6639665" y="6514156"/>
            <a:ext cx="324036" cy="35171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C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28825" y="5876867"/>
            <a:ext cx="389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спеціальний фонд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52662" y="534634"/>
            <a:ext cx="2486226" cy="586680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 2017 рік</a:t>
            </a:r>
            <a:endParaRPr lang="uk-U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9736"/>
          <a:stretch/>
        </p:blipFill>
        <p:spPr bwMode="auto">
          <a:xfrm>
            <a:off x="7902711" y="356310"/>
            <a:ext cx="1368152" cy="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91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6820" y="1836415"/>
            <a:ext cx="3816424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uk-UA" sz="3700" b="1" dirty="0">
                <a:effectLst/>
                <a:latin typeface="Arial Narrow" pitchFamily="34" charset="0"/>
              </a:rPr>
              <a:t>БУДІВЕЛЬНА ДІЯЛЬНІСТЬ</a:t>
            </a:r>
            <a:endParaRPr lang="uk-UA" sz="3700" dirty="0">
              <a:effectLst/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63" y="128592"/>
            <a:ext cx="1875058" cy="134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Graph free icon"/>
          <p:cNvSpPr>
            <a:spLocks noChangeAspect="1" noChangeArrowheads="1"/>
          </p:cNvSpPr>
          <p:nvPr/>
        </p:nvSpPr>
        <p:spPr bwMode="auto">
          <a:xfrm>
            <a:off x="181936" y="-159276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1" descr="Industry free icon"/>
          <p:cNvSpPr>
            <a:spLocks noChangeAspect="1" noChangeArrowheads="1"/>
          </p:cNvSpPr>
          <p:nvPr/>
        </p:nvSpPr>
        <p:spPr bwMode="auto">
          <a:xfrm>
            <a:off x="360159" y="8752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837" y="401683"/>
            <a:ext cx="1173012" cy="79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13891126"/>
              </p:ext>
            </p:extLst>
          </p:nvPr>
        </p:nvGraphicFramePr>
        <p:xfrm>
          <a:off x="181936" y="3348583"/>
          <a:ext cx="5884843" cy="381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52071317"/>
              </p:ext>
            </p:extLst>
          </p:nvPr>
        </p:nvGraphicFramePr>
        <p:xfrm>
          <a:off x="516144" y="1836415"/>
          <a:ext cx="5118587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347217894"/>
              </p:ext>
            </p:extLst>
          </p:nvPr>
        </p:nvGraphicFramePr>
        <p:xfrm>
          <a:off x="5922763" y="1764407"/>
          <a:ext cx="4563761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8" name="Скругленная соединительная линия 7"/>
          <p:cNvCxnSpPr/>
          <p:nvPr/>
        </p:nvCxnSpPr>
        <p:spPr>
          <a:xfrm flipV="1">
            <a:off x="810196" y="5868863"/>
            <a:ext cx="936104" cy="864096"/>
          </a:xfrm>
          <a:prstGeom prst="curvedConnector3">
            <a:avLst>
              <a:gd name="adj1" fmla="val 50000"/>
            </a:avLst>
          </a:prstGeom>
          <a:ln w="38100" cap="rnd">
            <a:solidFill>
              <a:schemeClr val="bg1">
                <a:lumMod val="50000"/>
              </a:schemeClr>
            </a:solidFill>
            <a:prstDash val="sysDot"/>
            <a:bevel/>
            <a:tailEnd type="arrow"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Картинки по запросу строительство иконка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263" y="2556495"/>
            <a:ext cx="906904" cy="90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uk-UA" sz="3700" b="1" dirty="0" smtClean="0">
                <a:effectLst/>
                <a:latin typeface="Arial Narrow" pitchFamily="34" charset="0"/>
              </a:rPr>
              <a:t>ТРАНСПОРТ</a:t>
            </a:r>
            <a:endParaRPr lang="uk-UA" sz="3700" dirty="0">
              <a:effectLst/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63" y="128592"/>
            <a:ext cx="1875058" cy="134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Graph free icon"/>
          <p:cNvSpPr>
            <a:spLocks noChangeAspect="1" noChangeArrowheads="1"/>
          </p:cNvSpPr>
          <p:nvPr/>
        </p:nvSpPr>
        <p:spPr bwMode="auto">
          <a:xfrm>
            <a:off x="181936" y="-159276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1" descr="Industry free icon"/>
          <p:cNvSpPr>
            <a:spLocks noChangeAspect="1" noChangeArrowheads="1"/>
          </p:cNvSpPr>
          <p:nvPr/>
        </p:nvSpPr>
        <p:spPr bwMode="auto">
          <a:xfrm>
            <a:off x="360159" y="8752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506186" y="5730155"/>
            <a:ext cx="1826780" cy="147597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107763" dir="13500000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5400" b="1" dirty="0" smtClean="0">
                <a:solidFill>
                  <a:srgbClr val="F2F2F2"/>
                </a:solidFill>
                <a:latin typeface="Arial Narrow" pitchFamily="34" charset="0"/>
              </a:rPr>
              <a:t>20,2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365993" y="5724847"/>
            <a:ext cx="1779412" cy="1475977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107763" dir="189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F2F2F2"/>
                </a:solidFill>
                <a:effectLst/>
                <a:latin typeface="Arial Narrow" pitchFamily="34" charset="0"/>
                <a:ea typeface="Times New Roman" pitchFamily="18" charset="0"/>
              </a:rPr>
              <a:t>34,3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3660" y="4270847"/>
            <a:ext cx="1694869" cy="123015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107763" dir="13500000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ea typeface="Times New Roman" pitchFamily="18" charset="0"/>
              </a:rPr>
              <a:t>2016 рік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343152" y="4270846"/>
            <a:ext cx="1683569" cy="1230151"/>
          </a:xfrm>
          <a:prstGeom prst="rect">
            <a:avLst/>
          </a:prstGeom>
          <a:solidFill>
            <a:schemeClr val="accent5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107763" dir="189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FFFFFF"/>
                </a:solidFill>
                <a:latin typeface="Arial Narrow" pitchFamily="34" charset="0"/>
                <a:ea typeface="Times New Roman" pitchFamily="18" charset="0"/>
              </a:rPr>
              <a:t>2017 рік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82817" y="1930490"/>
            <a:ext cx="348833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</a:tabLst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ea typeface="Times New Roman" pitchFamily="18" charset="0"/>
              </a:rPr>
              <a:t>Кількість перевезених пасажирів автомобільним транспортом,</a:t>
            </a:r>
            <a:r>
              <a:rPr kumimoji="0" lang="uk-UA" sz="2800" b="1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</a:tabLst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46C299"/>
                </a:solidFill>
                <a:effectLst/>
                <a:latin typeface="Arial Narrow" pitchFamily="34" charset="0"/>
                <a:ea typeface="Times New Roman" pitchFamily="18" charset="0"/>
              </a:rPr>
              <a:t>млн. осіб</a:t>
            </a:r>
            <a:r>
              <a:rPr kumimoji="0" lang="uk-UA" sz="2000" b="0" u="none" strike="noStrike" cap="none" normalizeH="0" baseline="0" dirty="0" smtClean="0">
                <a:ln>
                  <a:noFill/>
                </a:ln>
                <a:solidFill>
                  <a:srgbClr val="46C299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uk-UA" sz="1400" b="0" u="none" strike="noStrike" cap="none" normalizeH="0" baseline="0" dirty="0" smtClean="0">
              <a:ln>
                <a:noFill/>
              </a:ln>
              <a:solidFill>
                <a:srgbClr val="46C299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</a:tabLst>
            </a:pPr>
            <a:endParaRPr kumimoji="0" lang="uk-UA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545" y="354157"/>
            <a:ext cx="893093" cy="89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831295602"/>
              </p:ext>
            </p:extLst>
          </p:nvPr>
        </p:nvGraphicFramePr>
        <p:xfrm>
          <a:off x="4026721" y="1836415"/>
          <a:ext cx="6576563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460628926"/>
              </p:ext>
            </p:extLst>
          </p:nvPr>
        </p:nvGraphicFramePr>
        <p:xfrm>
          <a:off x="4886173" y="4270847"/>
          <a:ext cx="5636780" cy="316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5" name="AutoShape 14" descr="data:image/png;base64,iVBORw0KGgoAAAANSUhEUgAAAIAAAACACAYAAADDPmHLAAAcbElEQVR4Xu2dCbhWU9vHt+PIcSRJkiGSJJXM4TVlyhRRZCjCKy50ZXjJ8JlefV0yJOFD0ZuMmcmcecqcQ0LGzCEkJEm+/2/13E/r7LOfc559Onk7Z699Xft6pr33s9Z9/+9x3WutpaJwZJoCS2W696HzUQBAxkEQABAAkHEKZLz7QQMEAGScAhnvftAAAQAZp0DGux80QABAximQ8e4HDRAAkHEKZLz7QQMEAGScAhnvftAAAQAZp0DGux80QABA/aTAU089VfrXX391W2qppdaqnz2o81bP/P333yfsvvvuP6R5cr3VAALAUerotUsvvXQkELg+85r0Pk4QASf/lb0v9pUbC12b9FshZvjt9Nvu98Gex//Nnz/f/W+hs7S0NNJ5w0477dQvEwB44oknrigrKxvQokULOu7OZZZZptIJODjtMOJBTM4///wz/zpv3jz3udArv/nX22e73j771/lMszaUlJREnNY2v+3qT7Tsssu6PgAEnjV37txozpw57vztt9/cK99J2vPnH3/8Ea2yyirRmmuuWbHLLrtskgkATJgwYUR5efnAli1bOmLGmc9nIzLE9CXHB4DPOJ+ZPhD87w04xQKA6/2DthgAjPkG3kIAgNkw3wDgMx8wcCIIa6yxRsWuu+6aHQAst9xyA1dbbbUAAAEADQAAunXrlg0APProoyMAwOqrrx4AIAA0b948Ei0q5ARmAwAPPvjgiOWXX36g7F4AgACw8sorR9KGFXvuuWc2AHD//fePaNy48cBWrVoFAAgAzZo1i+QPVXTv3j0bABg/frwDwFprrRUAIACstNJKOIIVPXr0yA4AMAFrr712AEAWAXDvvfc6DdC6desAAAGgadOmRAIV++23XzY0wJ133jmiSZMmA9u0aRMAIACsuOKKOIIV+++/f3YAsMIKKwxcd911AwAEAAkDoWB2AHDHHXeMAABt27YNAMgBQJFARe/evbOhAW677TZnAtZbb70AAAFAwkAoWHHggQdmAwC33nrrYGUCzyIFarl1f5CFcQA++6NrSSNpNi6Q9Mr1NgDkj8j519r3Sd/5o3k2HmDtsUGhpIEhG8Di2YxDcDLgY6cNWtlvfGYQSWMjzx500EE7ZGIw6Pbbb28rAlwd6gHy7J4pEP67T58+D2UCAGk6Ga4tTIF6WxASmFo3FAgAqBs61tunBADUW9bVTcPrLQBUE9hJXvKNIkMoCl2AhZlyiP9nxx13HJcGGvUWAE8++eSFKvsaRAYsHkpZKZhfMFqoLtAP4yzk8+sFawoPC4WR9ly/UNQv/kwKXRs1auRqG63dPNtCQMq+CAN5te8sDOQVOigVPHHnnXfeJhMAePzxx11F0KqrrhoSQbmawFAUWqAqOAtFoVYVnJmiUGoCqQoORaELqoKpCaQodLfddstGKvjhhx92AFCngwkIRaFhXgBFodQE7rXXXtnQAKEodMHMIJsYQlGoHOKKvffeOxsAoCg01AQuBEDmikJDTWBlDUBNIFXB++67bzY0wN133+0qgtZZZ53gBOZqAikK7dmzZzYAEIpCK2uAzBWFUhNISVgoCl2QB8ilgisOOOCAbGgAagKF+lAUmpsenrmaQCsKtargRV0gIr44RNJaAf5gUaGFIeILRKRdH4ABofgCEf76APG1AfjMIJEmyTA9bJJqAjfLxGDQLbfc0lcjamM1clZio2x+4WUaIvhLxsRH75I+1/aaQu2LLxcTb7u/JE18eRprS67YdNTBBx98TJq+19vh4PPOO69EJeGbCwShHkAcFx1mKjU+UYmg2Q0CADBYHWmk1zlpOhSuTUeBJVYDXHTRRacot33at99+2/+UU065N123wtXFUmCJBcDo0aOnbrbZZu0mTZo0/sgjj+yR1CGVhTXV942L7WxDvk6h4NwXX3xxhjRm5VWpauj0EgsAzfz5oEuXLm1ff/31BzTfbe94P8T8rnKIbtX3zRsyY1P07RddO1jrBF6a4p4ld+dQALDlllu2fe211xIBoJrAYQqZTmYULL7mnr/8mk3F8r3npDo+f7m4+FJw/vqASWsMxtcctGv8ukA/Aii0ViAhoNUF2jqBVgcYXxfQagRtulhuNPAV1QRumQkAhJrAyqlg1glsUDWBSvQ4E4AGUHqzigkIC0VWBkCDWieQEHDzzTefuskmm7SdPHnyA1r7rgoAQk1gZQA0mJrArbfe+sjtt99+2D777NO0Q4cO0XvvvRdpTcDpX375Za8xY8ZMNPsWagKrAqBBLBQpxr++3XbbbSqpj1j/5/PPP48ee+yx6OOPPx46fPjwMwwAYaHIygBoMDWBvXr1ekMA2Fj17RHFHpL8SB5/NG3atKEXXHBBHgDUBFISFtYJXDAc3GBqAosFQKgJrKwBGkxNYLEACDWBDbQmsFgAhJrAqiVh9b4mUKt+lin0e1khYOetttrKrYGvCaCJPgA1gWGdwIVl4f+tmsCSjh07lmqni9KffvqpVCnZxkplNlEqtrHOpqpSaSIGNtEKVk1U5dJEv6+g18b6XM7vXJv7vlzp0TL9XqbUZgulPUu/+eYb5wAqKnBLoMWdwFATWFkDLNaaQMXjXcTkXmLmmpqM2UySCXNhcmOYnmNqGUuVcVpZk79tiy3b5i/dVmiTJ75ne5SXX37Znbks19Bhw4blo4CwUGRVACyWhSI32GCDw4Su0cozlypBE7E6Nww25sWZSJxuJU7+oEShnbria/fZPQxyTJ8+PXrhhReiTz75hIUTLnn66adPtd/HjRt3hdTeAGoCC20axfcGuKQ9g5L2/0mzaVR1dYH+gJNPh9rsGeRvGMX7pD2D0JKKBCpUE1h3VcFdu3Yt/fHHH6dqBm4bqfpo0003derYX8gwzkB/pyx7X+g1vviigcRWxvj555+jDz74wCWDFOvGATBA7WDnMEdffwHGJFAaE+JALFRvZ/3iPr+P/nOSrvGvr25ULi5ABoz4tnE+7eKjjD79ciOit6sm8MA6Gw3EKevUqdMUJVza6HSJGZwyJCtOmDgh4xJHx1Szlicm0sN3tlMWQ662M5YB4Jdffom+//57pwmE/EoAUFq4TG3prf8JNYFihmg2Uyb3TtVOTK8zABx99NHlAsD/Pffcc4czD18VOhFAMFuPeoWRVpqM2jb15O9xN3v27OjTTz+NmMQBMLgOIG200UZ5f8G+x/nTCKDTMrY/Ht/puZcoI5g3AWk6Ga4tTIFqK4L69+/fThUmY+Rw/YNFmbUClWOcb+cLlVT7GoFcPqqc3D7HzJkzI61k4fa6Szruu+++CNCgCQAUAEADBADUPZSrBcBxxx3XTbtQjb3++utbKj/vNEDaAyAAgKlTp0Y4bBzyKyI91+Wvk44HHnggmjVrltMWOD2YAGmUKgBQWVh73d8ybZsa4vUSllnSyG9JSOel6V+1ABg6dOjJSsoMHjlyZDnSv/HGG6d5dv7aZ599NnrzzTcjRRTuO+z6Hnvs4TY6qg4AaAAA8PXXX6MRKgFA2qCn7qUmsFGtGtXwboLxl0tj/ytN1woCQFU4jbX/zBiVZu95zTXXOAAoS+emLeGwFXsgxapWdXZd/oS7bcaMGc4EFNIAGuiJiADMMQQAv/76ayUAWEkYZgR/IWlqmIWB1lZzTJPq+pL2Dfa/i+8dXGwIaF68taGYvYOt3Ul7BxeaGpZbJWySagJTqemCANAMk/YnnnjiHSJum6uuuqocE9C5c2fntdPAuO2vDhDE8qrudfdzfPfddxHj/YUAoIEeZwIgHr7AV199VRAAYZ3AhXsH12lNoBzA7ooCbpUKLrn88ssdAPDacQLRAmkORRFOA6BBODTZo1ofQAM9kVLLLsIwAMRNADWBYe/ghWMBdV0TWCL7f64ctbMUi8+59NJLy7fZZhuXCAIAFgkUAwI0xTPPPBO98sorzokk9serl4YpqAEUdbhIwQDAmEDcCQx7By/GkjDV5TU76aSTRiv7t68AMPviiy8u33bbbZ0Ew3ymIqcxAVT0AAA5lA4zAEBr2bj9bpMOpXmjH374wQFAtt+ZAAHifydOnHi2XU9JGPsGhnUCF5iAOt07WOq+g+bm3SMb3U7O2Gxpg/IddtghbwIYeUpzEAa+9NJLeQBgAjTu71a3TDpuvvlm5ycYAHACBYJjFUlcY9eHZeKqLhNXZ3sHH3744fuefvrpN8sBLAcAQ4YMcVEAThzpXFakSqMBHnroITeqZ3kEmKuUpRvlSzrGjh1bBQAyA8e+/fbbBoASAWB4qAlcDOsEMgCkMfjBUtGDxJwSADB48OC8BgAAhbz3ODPx4isqKiJsOqGa5RFw8MgKytTkl0cHUIQ9JH1U7OEeRcoYJ5Dv0AA5ABD3d1OouGtYJ3AxrBOofH2Lyy67bIw8/j1hgmyx8wG22GIL5wQCAOwNDMP2WLbOvHYGcFDx2G4VceQHeLiWKMIO4lnGFahkwaeA2TwDe884gq2JbwCQGTj2nXfeQQMM0LmOQsXSsHfwQgDU2d7B66+/fmdtyYb9b/Phhx/Oueeee0rEnEaoa/wAEhlM1kC6YTZSS7aO00bx/HVxYDypX77bcMMN8wBISsok7ZEHAHAadQKAH/SAMTqvV6g4L6wTWLkkrC5qAksOPfTQg84444yRkrCSV199tUyZthKkFCaQy4dxX3zxRdE+IJINAAj/qgOAX4jhb5KINkCjiPnPKv/QRX9cJi0xSmZiTqgJLFgTWC46+QMtTB2fmcS0SplAZZKayU5fISnvKSaUkatH4pFuDrKAVgxSLAJMtfMcSwXbvZYm9adm+7tk8h4A4DRqjqBzInkVIEbJr3AACHsHV10nULQeIE0+rF27dm4UVgNxN4jG/WsEgGbZtFGcP1lSX64HOOKThCHsg/kwMenw1bm/jw12HhWOqaCGgOdYbaD/HP9+cwYtXw+AGBfANyBs5FXPvU6zh2eHvYMXagB/nUDx6Uz5ckM0V9ANvL3//vvjZIoPrhEAqgBqLcdqiuLJcmkDl4xB9cM8pBRmwGCrS/MXL+C9DZ74ZUz8KeofHwJTYEd15VRJDaUNpKBzxSf/UbJohpzIQSSCbAMmqw20wSHbfMm2jOG58TK0YhZ88NcHjGstv/Yv6Tq/n/y/1SjG9zm2wSzqLf1No8wc+kvD+ybSeEKCTiB4STWBW+tZZ6p+Ywg8BAAyn+PEs+IAIKJOEbPKkVbCL3L4fiesdo0O0Ghb0YJXYxKMQmPwHQeNBKGUlPlM8EfY/I2Q/V2xcCItOuB9boTsP0oWjVQbGA5es1hz1MCvY9u4swWAUQBA6j8PgClTphQHAEl+a3n/U3SWgyg0AAjCCTTmGsP93a99wsYrgmG+mQArCPG1QFyC4jtjg3zaoYgkv2WagDBKzzhG0UojtXNBgWLGDw2xzz/iiCOcs7ZIAJDj5wCABMM41BHSi7QnlXvXRHcDAPdbSZhpgXgoaGXavjYAAJiOjz76KJ9zEAAm6BlX1PTfGf29RDw7QD5cXzMBqTSApD0PAJI5MI5Eja1fm5aoBgA0BlO5/aMQAPxCDMsjkFRC+1AnAChIfBBVoJnCsYAC+GZitnOaceJrDQAR12kAHognCRDMe69JC5AmxtYT8wMcGK9MoosGcNh89c/7pLr3OADwAagq5nloJToI81lBpFBkkkVQQDeSdHL6IkLAVADQujwtNdhzrEbtTpdUNULymZHz2WefOemHUTYfoDriwmRy/gweIaUAR7bJqXGqd+JHdVqA/0QDIPVMDsEvwTzwLMAA2IppU1bAYLRBYFMD4Pzzzz9dknuBFXsg/ahcBnKo4SP/b1PCqiMoDOc6yxvARKQXKZaTmWgC/BATk2G+AK98BgDkIyw8oljEoowAgIUkNTpiIinjT6UBVP83WgszskCTc/ZUfOEcL2r5SMX68+ziZgANYSFfvGDUDyF9ZvnDyTAa5sJsyzGAZpssgsqnJoCD/+YzQMX+p81MLinaIJ4fSNOuQmbPNCY0TA0AzQG4UcOzfVmbh4M6PhwvSrohuIV98blrlsBAS2DnYYiljovpFM8DPEh1q1at3HurfDUNgN0nJ8FBOwwAXFsffQD6RV9t8KwYOnGNgd3MclwQTWDqDABoAM3IdSlhSwCZFNqrMY+MIcwgb++PBhbTOTqGPYexTB8zEFiWC5vG8w0s5AWM+TU5pcX8/995DUzCScYkYtrSHmg9/B8EIg5+0yr4TfwHJ7QqKgxM0gAkX6jl40H+bFYazZ+ZtFPAYYkjNnO2qmFTSdQQ2CxetASnr75psDGYZ5IvsHoDKwzldw7uwwm09YHrkwbAPFpSzaIiA7BpAxxnq7hCKxrY6S804T60LZoXEPkV2jwf7cl1jJsQKSFUtQYAUYCGhJ268iXfUEvjMROki1E7XMf6ATQAdGtowY3gkVY2m889MJDnci+SDxP5juohCEHoaUUiVhWEH8IBmCwCIKrg2bXNUaSVvkW9ntlRmDP6SqTEaCv9hVYIGUW3frkdtAIACCFqn+v5juF4RvkQBkw29IO+aGo0NlrYJt8iXLUGADdToWsmwNDKn9mgBp0C1XSKdX24BmRqipKLHGAcv5lfQMNgOghFqlXf7waK6AwmxxI+hJNm00C9AQBNAsNtHIL3VBbxv7QzTa3iojI0zf0w2tLqSCrVVWg3GAwToRWMg1b0g8OnFSpfs6Hy0dgbb7zhrgUUFh5Dd74T32ZLY7ytqu4u0KlGADANTBHAgzq3h/AmpZgApmlZIYjfYa6BqRRwIpEcLCKBt07lkBWOmAqzhprt4zP/BRGYN0DIAmEoHgV4aA+bIo69B2TGeB+IdB6Pl0OriToJix88l3Zx/rcAgiajD/w//cZUEtqSLwEcSDW0MRtvSTTMAAf38Aycc95zLRoTWkAnCwHhiWh6kW75Wnwbzn/WCIABAwasLuY9I0laSw90Q3g0FGK+9dZbjCdXGQdAAyDBNJBr6RAHqgw1zbg9kgtzyNjRSb5H2mGw1vp195IboDOYG+6lU0g7ZoDrUfOUkCPli3JAPJW3Rc8//3yl0c1FeWYx95rvhG2GRvQVVY82wNcxWpnjRt0kbQXsCAWCQBEMU+YxD9yPliStzpQ7BAgpt3mEovlc0ZopWE31f8+IvqXvvvtuzaOBmmrdWpM4O6iG/y4N/pTRAB4Og0jrJnnbjzzyiAMHUk7mCYbDRMvU4dHjsIBCGg1Q6CBTw+nAhRde6KaNg3YyfRYJqPrXrR3AfSeccELeBymG4NVdA2BPPfXUfC3j4tYGFjnBIGhpkotzBl2MVoAAupAwwzSiDXDeAEiPHj2cuUDlq1jXaQj8AUwG19MnMwG5AhwAQPXtDEZ2BaIWFIQUVQ8ghLWWUzVFjShnBNDCLv7Ar+RBmtEOIBOmAQAY5m96yORP7tNSLm5CiGatuucxSwhbp9SzQ/hhhx3mnmWrjCAlJKFgPu81L9FJSV0cSE/fvn1dCCUp+1DPXNw7krF0XnuYhu9i1dQA3nwYJJ+p8jAeDcW1MB26koRDY5122mmOfldeeaUzyVYcAn3hAbyyIpGcBgAAH+tZj0qDdpXpG6ffay4I0YOa63xCZ2dUNY2mgahzfxKHjeHDUJvDx3sazyvOYPv27SMmhGg3a3fabCKYrUkdkTROdMkll0Sa4xdp7mG+DJxRLGYRYWIAALOEFlX9G3hoK+sOqj+zJf0d9X3x1a3FIbCrNOY/MV+5o0Qe/u6shQizAD4aFQ2JhqWPrJkAvRjA4btBgwY5WkNHaE+0dO6550ZapMMJWJ8+fdz9gAANwtR7nm3hnyR9rvoGAN7TSQl9L50P68QvqHJUmR6uP28pxg9XY3rqtZF5moR3dliMbvP2QCudQ0tgpwYOHOhUEzbq6quvdtKMQwlwMAs4Ksccc0ykGcjOdBx11FHOBPBcgAMxBJR5eta8u+66q6yuASD1e7v6gkSk2mGrJgyIQaOlro/0F76w8Azg00cAjr9jUZRmYDnw33DDDdGoUaMcfTCXmAAYjFCh+tEY0AwwIFjcg9MNAESfGaL/V3pmJ9F4ngcA/DmWUZtbSNsVXB9A6rmzHtRPDekrILRADSf5AXJm5grFFYpLXchBxKAFHV0j6cQ555zjwEGyCDWFQ0e+gGsAxCGHHOJQD9L5LEBMEgGaSU3fKZU57Kabbpqq/003GbEAp1CPSnhdIw3wb13CHIO6PEokNGNlCvsm5SVy8f502f/P5JSx42kJ9NQkV6fGoY9WYnHtQc0TEqM5mY7H3Eo04ZlnnunCciIvnD4B4BXlYNoKKHfL0z9bz/tIt5d6AKixf8VsG9dNTzlBZ3JJsNSoUHqxADJFfSrFa6UzqHZsmOYVOolnTAEAMNiERtB0M4dqQkbtA+CcSR3zpMp2Zkp6DrFvSYN8qfd5nVpjj6q/YLqY01Eap66Zb/96tN7sV00TnpCWeEgS+7Jo1RhQmKAgEGhL/AOkmhCRGdnQk/US8A/69evngECyh3ulgTeUmWit/5uENltcAECFVCeBrE0zV0ydrM7RGDeEjFOj8NIVg6D2MBeoQzoIulH7aAMiB5Cf8ytmCAAb6Ttb626+dg09WZ28uBoAFo0JAe4m+SL90m6uWOQfICB4q9V5rG5fX5m2yWpLawRDi3BEGomNjj/++EgbZLq8ALafE78J7XnWWWe5cNicYu6TBpglnwa7bAMKjLVPydGJrePwAWo84hrApJzXQhKf+FCherQa3BdHC9WlZWWcqiJ7RehF2GdpTJw+tAAOENqC2B/fQSB5RGaj0i6hSiWXyqk6Wh3GZi9YFjT9MV/+ydMC1wXKPCbOkEn/yNrf4dMKJqMdSWJpSr4Le1H7OHzkCm688UZnIsgWQkukH1pJSB6Xg8lmWubHuEmzuVY97QHDfk/0d3wAwHAqbDkNAEWDQCZgW0UP98g5KcXhoeGoe15Z9s18CJxKvFaQTryrLWKdVtB38/XbEUL3+CTS6hoqgItuj/8Mqdv5ckpxhJaIQwDYSrS6jzmX0APmXnfddS7kI2zmAAA2pxI6okGhFU4h9NNv/QrRKtdJGM6JhvZfK9HAAGAMR8I4QZMBoViilapTwxVFdCeTh5dLDK+9/1w2Ec8XzxXEExGQ7CHcQyug2qTqJgrRR+jPlhhGFdvxWlxXIhCMUL+7k5NAYGAyEQF+EgM9MBwtSQhOyIwWsNBYmmGiNG1NtDKmmz8FXQ0U+Sb7AIDp2C8S+7zyOZXEya41l3oaKXvVhrw7iReNL+RXBAPRVmQCCAADySAxf7o61V9qvq7j8lrw5u+5RbRqpv5fK/PWBiZDG6SepBkZQIQFE0AGkKxhLWgFs2E6fgcDJLwaCBIBgOTDfDv5nAoAPFW2tqXi4CEK9TrgyAAEm0aOE4jnT1yPU8Or0prTBJTTdO1nfw/pl5x/Ea2ai1YXGq3QBrY+YpxWmFBFBtMElDNEq2lF9AIAIP0wH0eR12oBYBoAjz+uAdICoUyI7aM4vrdMQjOQbVVCqHzQLamfpRTyeIHjWn123nFGD0crJdPytLIxClQ+JkEaYJboNV6O32jRqupwZ2XC+U4fAChaA2DzDQS18QGq8E8xd1NJ/D/ktGymV1cSLDU/Q87LGwLERI17L6jyCAdp4Gai0VbQSoxvQaJoEWkV9wEAQ0EfABb4UYAfCQT21E8K+FEAkYBFA5V6k5QH8HMB9bProdVGAd8c1JgHCGTLIAWKGQvIIFmy0+UAgOzwOrGn/w+ooyckCzoD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81" y="2548646"/>
            <a:ext cx="943954" cy="94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444546" y="5309349"/>
            <a:ext cx="12554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2"/>
                </a:solidFill>
                <a:latin typeface="Arial Narrow" pitchFamily="34" charset="0"/>
              </a:rPr>
              <a:t>в 1,8 рази</a:t>
            </a:r>
            <a:endParaRPr lang="uk-UA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43" name="Стрелка вверх 42"/>
          <p:cNvSpPr/>
          <p:nvPr/>
        </p:nvSpPr>
        <p:spPr>
          <a:xfrm>
            <a:off x="7087393" y="5277150"/>
            <a:ext cx="372330" cy="447697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22" y="2070249"/>
            <a:ext cx="274027" cy="28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22" y="3724946"/>
            <a:ext cx="274027" cy="28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771173" y="3420591"/>
            <a:ext cx="4688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0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uk-UA" sz="3700" b="1" dirty="0" smtClean="0">
                <a:effectLst/>
                <a:latin typeface="Arial Narrow" pitchFamily="34" charset="0"/>
              </a:rPr>
              <a:t>РИНОК ПРАЦІ</a:t>
            </a:r>
            <a:endParaRPr lang="uk-UA" sz="3700" dirty="0">
              <a:effectLst/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63" y="128592"/>
            <a:ext cx="1875058" cy="134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04438521"/>
              </p:ext>
            </p:extLst>
          </p:nvPr>
        </p:nvGraphicFramePr>
        <p:xfrm>
          <a:off x="306140" y="1908423"/>
          <a:ext cx="626469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088302866"/>
              </p:ext>
            </p:extLst>
          </p:nvPr>
        </p:nvGraphicFramePr>
        <p:xfrm>
          <a:off x="6858868" y="2572024"/>
          <a:ext cx="3404158" cy="380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015050788"/>
              </p:ext>
            </p:extLst>
          </p:nvPr>
        </p:nvGraphicFramePr>
        <p:xfrm>
          <a:off x="162124" y="4932760"/>
          <a:ext cx="669674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952731" y="6300911"/>
            <a:ext cx="33329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Arial Narrow" pitchFamily="34" charset="0"/>
              </a:rPr>
              <a:t>ОСОБИ ВІКОМ ДО </a:t>
            </a:r>
            <a:r>
              <a:rPr lang="uk-UA" sz="2800" b="1" dirty="0" smtClean="0">
                <a:latin typeface="Arial Narrow" pitchFamily="34" charset="0"/>
              </a:rPr>
              <a:t>35</a:t>
            </a:r>
            <a:r>
              <a:rPr lang="uk-UA" sz="2000" dirty="0" smtClean="0">
                <a:latin typeface="Arial Narrow" pitchFamily="34" charset="0"/>
              </a:rPr>
              <a:t> РОКІВ – </a:t>
            </a:r>
          </a:p>
          <a:p>
            <a:pPr algn="ctr"/>
            <a:r>
              <a:rPr lang="uk-UA" sz="2800" b="1" dirty="0" smtClean="0">
                <a:latin typeface="Arial Narrow" pitchFamily="34" charset="0"/>
              </a:rPr>
              <a:t>35,3%</a:t>
            </a:r>
            <a:endParaRPr lang="uk-UA" sz="2800" dirty="0">
              <a:latin typeface="Arial Narrow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" t="4343" r="61522" b="71305"/>
          <a:stretch/>
        </p:blipFill>
        <p:spPr bwMode="auto">
          <a:xfrm>
            <a:off x="3001174" y="5669173"/>
            <a:ext cx="1080120" cy="81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2" b="65109"/>
          <a:stretch/>
        </p:blipFill>
        <p:spPr bwMode="auto">
          <a:xfrm>
            <a:off x="9208174" y="3737906"/>
            <a:ext cx="915535" cy="97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низ 17"/>
          <p:cNvSpPr/>
          <p:nvPr/>
        </p:nvSpPr>
        <p:spPr>
          <a:xfrm rot="10800000">
            <a:off x="2753537" y="2628503"/>
            <a:ext cx="540060" cy="792088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02" y="318914"/>
            <a:ext cx="963580" cy="96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234132" y="4716735"/>
            <a:ext cx="62646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2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uk-UA" sz="3700" b="1" dirty="0" smtClean="0">
                <a:effectLst/>
                <a:latin typeface="Arial Narrow" pitchFamily="34" charset="0"/>
              </a:rPr>
              <a:t>РИНОК ПРАЦІ</a:t>
            </a:r>
            <a:endParaRPr lang="uk-UA" sz="3700" dirty="0">
              <a:effectLst/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63" y="128592"/>
            <a:ext cx="1875058" cy="134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918624793"/>
              </p:ext>
            </p:extLst>
          </p:nvPr>
        </p:nvGraphicFramePr>
        <p:xfrm>
          <a:off x="306140" y="1908423"/>
          <a:ext cx="102251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96867664"/>
              </p:ext>
            </p:extLst>
          </p:nvPr>
        </p:nvGraphicFramePr>
        <p:xfrm>
          <a:off x="162124" y="4932760"/>
          <a:ext cx="1022513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" t="4343" r="61522" b="71305"/>
          <a:stretch/>
        </p:blipFill>
        <p:spPr bwMode="auto">
          <a:xfrm>
            <a:off x="9123882" y="4932759"/>
            <a:ext cx="1080120" cy="81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2" b="65109"/>
          <a:stretch/>
        </p:blipFill>
        <p:spPr bwMode="auto">
          <a:xfrm>
            <a:off x="1181864" y="2045718"/>
            <a:ext cx="915535" cy="97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низ 17"/>
          <p:cNvSpPr/>
          <p:nvPr/>
        </p:nvSpPr>
        <p:spPr>
          <a:xfrm rot="10800000">
            <a:off x="2753537" y="2628503"/>
            <a:ext cx="540060" cy="792088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02" y="318914"/>
            <a:ext cx="963580" cy="96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234132" y="4716735"/>
            <a:ext cx="62646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2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386260" y="3320148"/>
            <a:ext cx="1224136" cy="532491"/>
          </a:xfrm>
          <a:prstGeom prst="roundRect">
            <a:avLst/>
          </a:prstGeom>
          <a:gradFill flip="none" rotWithShape="1">
            <a:gsLst>
              <a:gs pos="0">
                <a:srgbClr val="CC6600">
                  <a:tint val="66000"/>
                  <a:satMod val="160000"/>
                </a:srgbClr>
              </a:gs>
              <a:gs pos="50000">
                <a:srgbClr val="CC6600">
                  <a:tint val="44500"/>
                  <a:satMod val="160000"/>
                </a:srgbClr>
              </a:gs>
              <a:gs pos="100000">
                <a:srgbClr val="CC66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uk-UA" sz="3700" b="1" dirty="0" smtClean="0">
                <a:effectLst/>
                <a:latin typeface="Arial Narrow" pitchFamily="34" charset="0"/>
              </a:rPr>
              <a:t>ДОХОДИ НАСЕЛЕННЯ</a:t>
            </a:r>
            <a:endParaRPr lang="uk-UA" sz="3700" b="1" dirty="0">
              <a:effectLst/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63" y="128592"/>
            <a:ext cx="1875058" cy="134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60927835"/>
              </p:ext>
            </p:extLst>
          </p:nvPr>
        </p:nvGraphicFramePr>
        <p:xfrm>
          <a:off x="32045" y="1824068"/>
          <a:ext cx="59227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93046434"/>
              </p:ext>
            </p:extLst>
          </p:nvPr>
        </p:nvGraphicFramePr>
        <p:xfrm>
          <a:off x="5969100" y="1836414"/>
          <a:ext cx="4418160" cy="374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42844" y="558083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7765584" y="3042510"/>
            <a:ext cx="792088" cy="288032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1788" y="3365133"/>
            <a:ext cx="9396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46C299"/>
                </a:solidFill>
                <a:latin typeface="Arial Narrow" pitchFamily="34" charset="0"/>
              </a:rPr>
              <a:t>+35,9%</a:t>
            </a:r>
            <a:endParaRPr lang="uk-UA" b="1" dirty="0">
              <a:solidFill>
                <a:srgbClr val="46C299"/>
              </a:solidFill>
              <a:latin typeface="Arial Narrow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427508" y="3019158"/>
            <a:ext cx="6969" cy="226470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906540" y="5292799"/>
            <a:ext cx="1520968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25463" y="4181581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b="1" dirty="0" smtClean="0">
                <a:solidFill>
                  <a:srgbClr val="46C299"/>
                </a:solidFill>
                <a:latin typeface="Arial Narrow" pitchFamily="34" charset="0"/>
              </a:rPr>
              <a:t>+8,3%</a:t>
            </a:r>
            <a:endParaRPr lang="uk-UA" sz="1800" b="1" dirty="0">
              <a:solidFill>
                <a:srgbClr val="46C299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4880702" y="2677575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b="1" dirty="0" smtClean="0">
                <a:solidFill>
                  <a:srgbClr val="46C299"/>
                </a:solidFill>
                <a:latin typeface="Arial Narrow" pitchFamily="34" charset="0"/>
              </a:rPr>
              <a:t> в 2,6 рази</a:t>
            </a:r>
            <a:endParaRPr lang="uk-UA" sz="1800" b="1" dirty="0">
              <a:solidFill>
                <a:srgbClr val="46C299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6048" y="349311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b="1" dirty="0" smtClean="0">
                <a:solidFill>
                  <a:srgbClr val="46C299"/>
                </a:solidFill>
                <a:latin typeface="Arial Narrow" pitchFamily="34" charset="0"/>
              </a:rPr>
              <a:t>+ 5,4%</a:t>
            </a:r>
            <a:endParaRPr lang="uk-UA" sz="1800" b="1" dirty="0">
              <a:solidFill>
                <a:srgbClr val="46C299"/>
              </a:solidFill>
              <a:latin typeface="Arial Narrow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515639241"/>
              </p:ext>
            </p:extLst>
          </p:nvPr>
        </p:nvGraphicFramePr>
        <p:xfrm>
          <a:off x="0" y="5785632"/>
          <a:ext cx="10693400" cy="1592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33810" y="6156895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 Narrow" pitchFamily="34" charset="0"/>
              </a:rPr>
              <a:t>+1,7%</a:t>
            </a:r>
            <a:endParaRPr lang="uk-UA" sz="2000" b="1" dirty="0">
              <a:latin typeface="Arial Narrow" pitchFamily="34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4855742" y="2775218"/>
            <a:ext cx="127884" cy="174046"/>
          </a:xfrm>
          <a:prstGeom prst="upArrow">
            <a:avLst/>
          </a:prstGeom>
          <a:solidFill>
            <a:srgbClr val="46C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1" name="Соединительная линия уступом 30"/>
          <p:cNvCxnSpPr/>
          <p:nvPr/>
        </p:nvCxnSpPr>
        <p:spPr>
          <a:xfrm rot="5400000" flipH="1" flipV="1">
            <a:off x="4415888" y="3775859"/>
            <a:ext cx="1007592" cy="442112"/>
          </a:xfrm>
          <a:prstGeom prst="bentConnector3">
            <a:avLst>
              <a:gd name="adj1" fmla="val 2757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 стрелкой 2052"/>
          <p:cNvCxnSpPr/>
          <p:nvPr/>
        </p:nvCxnSpPr>
        <p:spPr>
          <a:xfrm>
            <a:off x="4751502" y="3019158"/>
            <a:ext cx="0" cy="228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единительная линия 2054"/>
          <p:cNvCxnSpPr/>
          <p:nvPr/>
        </p:nvCxnSpPr>
        <p:spPr>
          <a:xfrm flipV="1">
            <a:off x="4751502" y="3019158"/>
            <a:ext cx="67600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21" y="365332"/>
            <a:ext cx="1308495" cy="8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2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936143074"/>
              </p:ext>
            </p:extLst>
          </p:nvPr>
        </p:nvGraphicFramePr>
        <p:xfrm>
          <a:off x="2340330" y="4783399"/>
          <a:ext cx="8172979" cy="252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Скругленная прямоугольная выноска 11"/>
          <p:cNvSpPr/>
          <p:nvPr/>
        </p:nvSpPr>
        <p:spPr>
          <a:xfrm>
            <a:off x="163261" y="2769617"/>
            <a:ext cx="8567815" cy="1738231"/>
          </a:xfrm>
          <a:prstGeom prst="wedgeRoundRectCallout">
            <a:avLst>
              <a:gd name="adj1" fmla="val -21671"/>
              <a:gd name="adj2" fmla="val 74864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tabLst>
                <a:tab pos="3592513" algn="l"/>
              </a:tabLst>
            </a:pPr>
            <a:r>
              <a:rPr lang="uk-UA" sz="8800" b="1" dirty="0" smtClean="0">
                <a:solidFill>
                  <a:schemeClr val="bg1"/>
                </a:solidFill>
                <a:latin typeface="Arial Narrow" pitchFamily="34" charset="0"/>
              </a:rPr>
              <a:t>632 422 </a:t>
            </a:r>
            <a:r>
              <a:rPr lang="uk-UA" sz="3200" b="1" dirty="0" smtClean="0">
                <a:solidFill>
                  <a:schemeClr val="bg1"/>
                </a:solidFill>
                <a:latin typeface="Arial Narrow" pitchFamily="34" charset="0"/>
              </a:rPr>
              <a:t>ОСІБ</a:t>
            </a:r>
            <a:endParaRPr lang="uk-UA" sz="11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uk-UA" sz="3700" b="1" dirty="0" smtClean="0">
                <a:effectLst/>
                <a:latin typeface="Arial Narrow" pitchFamily="34" charset="0"/>
              </a:rPr>
              <a:t>ДЕМОГРАФІЧНА СИТУАЦІЯ</a:t>
            </a:r>
            <a:endParaRPr lang="uk-UA" sz="3700" b="1" dirty="0">
              <a:effectLst/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63" y="128592"/>
            <a:ext cx="1875058" cy="134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124" y="1692399"/>
            <a:ext cx="9577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accent2"/>
                </a:solidFill>
                <a:latin typeface="Arial Black" pitchFamily="34" charset="0"/>
              </a:rPr>
              <a:t>НА 1 СІЧНЯ 2018 РОКУ </a:t>
            </a:r>
            <a:r>
              <a:rPr lang="uk-UA" sz="32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ЧИСЕЛЬНІСТЬ </a:t>
            </a:r>
          </a:p>
          <a:p>
            <a:pPr lvl="0" algn="ctr"/>
            <a:r>
              <a:rPr lang="uk-UA" sz="32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НАСЕЛЕННЯ </a:t>
            </a:r>
            <a:r>
              <a:rPr lang="uk-UA" sz="3200" b="1" dirty="0" err="1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м.КРИВОГО</a:t>
            </a:r>
            <a:r>
              <a:rPr lang="uk-UA" sz="32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РОГУ:</a:t>
            </a:r>
            <a:endParaRPr lang="uk-UA" sz="32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"/>
          <a:stretch/>
        </p:blipFill>
        <p:spPr bwMode="auto">
          <a:xfrm>
            <a:off x="554328" y="2844527"/>
            <a:ext cx="1499622" cy="161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r="5018"/>
          <a:stretch/>
        </p:blipFill>
        <p:spPr bwMode="auto">
          <a:xfrm>
            <a:off x="2053950" y="2844527"/>
            <a:ext cx="1462912" cy="161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авая фигурная скобка 19"/>
          <p:cNvSpPr/>
          <p:nvPr/>
        </p:nvSpPr>
        <p:spPr>
          <a:xfrm>
            <a:off x="6426820" y="5580831"/>
            <a:ext cx="468052" cy="158417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70"/>
          <a:stretch/>
        </p:blipFill>
        <p:spPr bwMode="auto">
          <a:xfrm>
            <a:off x="8194286" y="284917"/>
            <a:ext cx="895611" cy="97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190" y="5623108"/>
            <a:ext cx="1499622" cy="149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Другая 3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58C5A"/>
      </a:accent5>
      <a:accent6>
        <a:srgbClr val="FFC000"/>
      </a:accent6>
      <a:hlink>
        <a:srgbClr val="746425"/>
      </a:hlink>
      <a:folHlink>
        <a:srgbClr val="93296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2773</TotalTime>
  <Words>530</Words>
  <Application>Microsoft Office PowerPoint</Application>
  <PresentationFormat>Произвольный</PresentationFormat>
  <Paragraphs>135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Decatur</vt:lpstr>
      <vt:lpstr>ФІНАНСОВІ РЕСУРСИ</vt:lpstr>
      <vt:lpstr>ПРОМИСЛОВІСТЬ ТА ІНВЕСТИЦІЙНА ДІЯЛЬНІСТЬ</vt:lpstr>
      <vt:lpstr>БЮДЖЕТ</vt:lpstr>
      <vt:lpstr>БУДІВЕЛЬНА ДІЯЛЬНІСТЬ</vt:lpstr>
      <vt:lpstr>ТРАНСПОРТ</vt:lpstr>
      <vt:lpstr>РИНОК ПРАЦІ</vt:lpstr>
      <vt:lpstr>РИНОК ПРАЦІ</vt:lpstr>
      <vt:lpstr>ДОХОДИ НАСЕЛЕННЯ</vt:lpstr>
      <vt:lpstr>ДЕМОГРАФІЧНА СИТУАЦІЯ</vt:lpstr>
    </vt:vector>
  </TitlesOfParts>
  <Company>MVK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Фінансові ресурси</dc:title>
  <dc:creator>User</dc:creator>
  <cp:lastModifiedBy>111</cp:lastModifiedBy>
  <cp:revision>133</cp:revision>
  <cp:lastPrinted>2018-04-04T13:34:30Z</cp:lastPrinted>
  <dcterms:created xsi:type="dcterms:W3CDTF">2017-08-04T11:45:18Z</dcterms:created>
  <dcterms:modified xsi:type="dcterms:W3CDTF">2018-06-11T11:00:35Z</dcterms:modified>
</cp:coreProperties>
</file>