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1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34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614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2213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239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2813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051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835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03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01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561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58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006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62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4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59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48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809B4-89A5-42EC-8827-E04FE2A6193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96860A-B062-4444-B2C6-5070AC0DC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034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77146"/>
            <a:ext cx="10640028" cy="316614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ПАМ’ЯТКА    </a:t>
            </a:r>
            <a:r>
              <a:rPr lang="uk-UA" b="1" dirty="0">
                <a:solidFill>
                  <a:schemeClr val="tx1"/>
                </a:solidFill>
              </a:rPr>
              <a:t/>
            </a:r>
            <a:br>
              <a:rPr lang="uk-UA" b="1" dirty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щодо подання повідомлення про суттєві зміни в майновому стані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58100" y="5700712"/>
            <a:ext cx="4495198" cy="1157287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uk-UA" sz="2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Наказ </a:t>
            </a:r>
            <a:r>
              <a:rPr lang="uk-UA" sz="2000" b="1" dirty="0">
                <a:solidFill>
                  <a:schemeClr val="tx1"/>
                </a:solidFill>
                <a:latin typeface="Constantia" panose="02030602050306030303" pitchFamily="18" charset="0"/>
              </a:rPr>
              <a:t>Національного </a:t>
            </a:r>
            <a:r>
              <a:rPr lang="uk-UA" sz="2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агентства з питань запобігання </a:t>
            </a:r>
            <a:r>
              <a:rPr lang="uk-UA" sz="2000" b="1" dirty="0">
                <a:solidFill>
                  <a:schemeClr val="tx1"/>
                </a:solidFill>
                <a:latin typeface="Constantia" panose="02030602050306030303" pitchFamily="18" charset="0"/>
              </a:rPr>
              <a:t>корупції </a:t>
            </a:r>
          </a:p>
          <a:p>
            <a:pPr algn="ctr">
              <a:spcBef>
                <a:spcPts val="0"/>
              </a:spcBef>
            </a:pPr>
            <a:r>
              <a:rPr lang="uk-UA" sz="2000" b="1" dirty="0">
                <a:solidFill>
                  <a:schemeClr val="tx1"/>
                </a:solidFill>
                <a:latin typeface="Constantia" panose="02030602050306030303" pitchFamily="18" charset="0"/>
              </a:rPr>
              <a:t>від 23 липня 2021 року </a:t>
            </a:r>
            <a:r>
              <a:rPr lang="uk-UA" sz="2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№450/21 </a:t>
            </a:r>
          </a:p>
        </p:txBody>
      </p:sp>
    </p:spTree>
    <p:extLst>
      <p:ext uri="{BB962C8B-B14F-4D97-AF65-F5344CB8AC3E}">
        <p14:creationId xmlns:p14="http://schemas.microsoft.com/office/powerpoint/2010/main" val="158290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8906"/>
          </a:xfrm>
        </p:spPr>
        <p:txBody>
          <a:bodyPr/>
          <a:lstStyle/>
          <a:p>
            <a:r>
              <a:rPr lang="uk-UA" b="1" u="sng" dirty="0"/>
              <a:t>Суттєві зміни в майновому стані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0075" y="1184032"/>
            <a:ext cx="11017493" cy="567396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2500" dirty="0" smtClean="0">
                <a:latin typeface="Constantia" panose="02030602050306030303" pitchFamily="18" charset="0"/>
              </a:rPr>
              <a:t>Стосуються лише </a:t>
            </a:r>
            <a:r>
              <a:rPr lang="uk-UA" sz="2500" b="1" dirty="0" smtClean="0">
                <a:latin typeface="Constantia" panose="02030602050306030303" pitchFamily="18" charset="0"/>
              </a:rPr>
              <a:t>декларанта</a:t>
            </a:r>
            <a:r>
              <a:rPr lang="uk-UA" sz="2500" dirty="0" smtClean="0">
                <a:latin typeface="Constantia" panose="02030602050306030303" pitchFamily="18" charset="0"/>
              </a:rPr>
              <a:t>, а не членів сім’ї</a:t>
            </a:r>
          </a:p>
          <a:p>
            <a:pPr marL="0" indent="0">
              <a:buNone/>
            </a:pPr>
            <a:endParaRPr lang="uk-UA" sz="1000" dirty="0" smtClean="0">
              <a:latin typeface="Constantia" panose="02030602050306030303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uk-UA" sz="2500" dirty="0" smtClean="0">
                <a:latin typeface="Constantia" panose="02030602050306030303" pitchFamily="18" charset="0"/>
              </a:rPr>
              <a:t>Дохід/видаток для подання повідомлення повинен одноразово </a:t>
            </a:r>
            <a:r>
              <a:rPr lang="uk-UA" sz="2500" b="1" dirty="0" smtClean="0">
                <a:latin typeface="Constantia" panose="02030602050306030303" pitchFamily="18" charset="0"/>
              </a:rPr>
              <a:t>перевищувати 50 ПМ</a:t>
            </a:r>
          </a:p>
          <a:p>
            <a:pPr marL="0" indent="0">
              <a:buNone/>
            </a:pPr>
            <a:endParaRPr lang="uk-UA" sz="1000" dirty="0" smtClean="0">
              <a:latin typeface="Constantia" panose="02030602050306030303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2500" dirty="0" smtClean="0">
                <a:latin typeface="Constantia" panose="02030602050306030303" pitchFamily="18" charset="0"/>
              </a:rPr>
              <a:t>Подається виключно в </a:t>
            </a:r>
            <a:r>
              <a:rPr lang="uk-UA" sz="2500" b="1" dirty="0" smtClean="0">
                <a:latin typeface="Constantia" panose="02030602050306030303" pitchFamily="18" charset="0"/>
              </a:rPr>
              <a:t>електронній формі</a:t>
            </a:r>
          </a:p>
          <a:p>
            <a:pPr marL="0" indent="0">
              <a:buNone/>
            </a:pPr>
            <a:endParaRPr lang="uk-UA" sz="1000" dirty="0" smtClean="0">
              <a:latin typeface="Constantia" panose="02030602050306030303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2500" dirty="0" smtClean="0">
                <a:latin typeface="Constantia" panose="02030602050306030303" pitchFamily="18" charset="0"/>
              </a:rPr>
              <a:t>Подається протягом </a:t>
            </a:r>
            <a:r>
              <a:rPr lang="uk-UA" sz="2500" b="1" dirty="0" smtClean="0">
                <a:latin typeface="Constantia" panose="02030602050306030303" pitchFamily="18" charset="0"/>
              </a:rPr>
              <a:t>10 днів</a:t>
            </a:r>
          </a:p>
          <a:p>
            <a:pPr marL="0" indent="0">
              <a:buNone/>
            </a:pPr>
            <a:endParaRPr lang="uk-UA" sz="1000" dirty="0" smtClean="0">
              <a:latin typeface="Constantia" panose="02030602050306030303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2500" dirty="0" smtClean="0">
                <a:latin typeface="Constantia" panose="02030602050306030303" pitchFamily="18" charset="0"/>
              </a:rPr>
              <a:t>Інформація, зазначена у повідомлені підлягає відображенню у декларації за відповідний звітний період</a:t>
            </a:r>
          </a:p>
          <a:p>
            <a:pPr>
              <a:buFont typeface="Wingdings" panose="05000000000000000000" pitchFamily="2" charset="2"/>
              <a:buChar char="q"/>
            </a:pPr>
            <a:endParaRPr lang="uk-UA" sz="1000" dirty="0" smtClean="0">
              <a:latin typeface="Constantia" panose="02030602050306030303" pitchFamily="18" charset="0"/>
            </a:endParaRPr>
          </a:p>
          <a:p>
            <a:pPr marL="0" indent="0" algn="just">
              <a:buNone/>
            </a:pPr>
            <a:r>
              <a:rPr lang="uk-UA" sz="2500" dirty="0" smtClean="0">
                <a:latin typeface="Constantia" panose="02030602050306030303" pitchFamily="18" charset="0"/>
              </a:rPr>
              <a:t>!!! Виправити повідомлення про суттєві зміни в державному реєстрі декларацій </a:t>
            </a:r>
            <a:r>
              <a:rPr lang="uk-UA" sz="2500" b="1" dirty="0" smtClean="0">
                <a:latin typeface="Constantia" panose="02030602050306030303" pitchFamily="18" charset="0"/>
              </a:rPr>
              <a:t>НЕ можливо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20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363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0013" y="1"/>
            <a:ext cx="12292013" cy="942974"/>
          </a:xfrm>
        </p:spPr>
        <p:txBody>
          <a:bodyPr>
            <a:normAutofit/>
          </a:bodyPr>
          <a:lstStyle/>
          <a:p>
            <a:pPr algn="l"/>
            <a:r>
              <a:rPr lang="uk-UA" sz="5000" b="1" u="sng" dirty="0" smtClean="0"/>
              <a:t>Суттєві зміни в майновому стані</a:t>
            </a:r>
            <a:endParaRPr lang="ru-RU" sz="5000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4956" y="942974"/>
            <a:ext cx="9444037" cy="5800725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just">
              <a:tabLst>
                <a:tab pos="4486275" algn="l"/>
              </a:tabLst>
            </a:pPr>
            <a:r>
              <a:rPr lang="uk-UA" sz="3000" b="1" dirty="0" smtClean="0">
                <a:latin typeface="Constantia" panose="02030602050306030303" pitchFamily="18" charset="0"/>
              </a:rPr>
              <a:t>                                             </a:t>
            </a:r>
            <a:r>
              <a:rPr lang="uk-UA" sz="3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Суттєва зміна</a:t>
            </a:r>
          </a:p>
          <a:p>
            <a:endParaRPr lang="uk-UA" sz="3000" b="1" dirty="0">
              <a:latin typeface="Constantia" panose="02030602050306030303" pitchFamily="18" charset="0"/>
            </a:endParaRPr>
          </a:p>
          <a:p>
            <a:endParaRPr lang="uk-UA" sz="3000" b="1" dirty="0" smtClean="0">
              <a:latin typeface="Constantia" panose="02030602050306030303" pitchFamily="18" charset="0"/>
            </a:endParaRPr>
          </a:p>
          <a:p>
            <a:pPr algn="l"/>
            <a:r>
              <a:rPr lang="uk-UA" sz="3000" b="1" dirty="0" smtClean="0">
                <a:latin typeface="Constantia" panose="02030602050306030303" pitchFamily="18" charset="0"/>
              </a:rPr>
              <a:t>    </a:t>
            </a:r>
            <a:r>
              <a:rPr lang="uk-UA" sz="3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Отримання 		        Придбання       	  Здійснення</a:t>
            </a:r>
          </a:p>
          <a:p>
            <a:pPr algn="l"/>
            <a:r>
              <a:rPr lang="uk-UA" sz="3000" b="1" dirty="0">
                <a:solidFill>
                  <a:schemeClr val="tx1"/>
                </a:solidFill>
                <a:latin typeface="Constantia" panose="02030602050306030303" pitchFamily="18" charset="0"/>
              </a:rPr>
              <a:t>	</a:t>
            </a:r>
            <a:r>
              <a:rPr lang="uk-UA" sz="3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 доходу		                    майна		   	        видатку</a:t>
            </a:r>
          </a:p>
          <a:p>
            <a:pPr algn="l"/>
            <a:endParaRPr lang="uk-UA" sz="3000" b="1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l"/>
            <a:endParaRPr lang="uk-UA" sz="3000" b="1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l"/>
            <a:r>
              <a:rPr lang="uk-UA" sz="3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                                       </a:t>
            </a:r>
          </a:p>
          <a:p>
            <a:pPr algn="ctr"/>
            <a:r>
              <a:rPr lang="uk-UA" sz="3000" b="1" dirty="0">
                <a:solidFill>
                  <a:schemeClr val="tx1"/>
                </a:solidFill>
                <a:latin typeface="Constantia" panose="02030602050306030303" pitchFamily="18" charset="0"/>
              </a:rPr>
              <a:t>	</a:t>
            </a:r>
            <a:r>
              <a:rPr lang="uk-UA" sz="3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	</a:t>
            </a:r>
            <a:r>
              <a:rPr lang="uk-UA" sz="3000" b="1" dirty="0">
                <a:solidFill>
                  <a:schemeClr val="tx1"/>
                </a:solidFill>
                <a:latin typeface="Constantia" panose="02030602050306030303" pitchFamily="18" charset="0"/>
              </a:rPr>
              <a:t> </a:t>
            </a:r>
            <a:r>
              <a:rPr lang="uk-UA" sz="3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 на суму понад 50 ПМ</a:t>
            </a:r>
          </a:p>
          <a:p>
            <a:pPr algn="ctr"/>
            <a:r>
              <a:rPr lang="uk-UA" sz="3000" b="1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			(124 050 грн – 2022 рік)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7316402" y="1285874"/>
            <a:ext cx="2081790" cy="1200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570570" y="1285874"/>
            <a:ext cx="2162152" cy="1200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848348" y="1464467"/>
            <a:ext cx="0" cy="1021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570570" y="3600449"/>
            <a:ext cx="1394298" cy="1757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7872413" y="3736180"/>
            <a:ext cx="1516811" cy="1621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5834211" y="3736180"/>
            <a:ext cx="14137" cy="1335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61465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212</TotalTime>
  <Words>131</Words>
  <Application>Microsoft Office PowerPoint</Application>
  <PresentationFormat>Широкоэкранный</PresentationFormat>
  <Paragraphs>26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Constantia</vt:lpstr>
      <vt:lpstr>Trebuchet MS</vt:lpstr>
      <vt:lpstr>Wingdings</vt:lpstr>
      <vt:lpstr>Wingdings 3</vt:lpstr>
      <vt:lpstr>Аспект</vt:lpstr>
      <vt:lpstr>ПАМ’ЯТКА     щодо подання повідомлення про суттєві зміни в майновому стані</vt:lpstr>
      <vt:lpstr>Суттєві зміни в майновому стані</vt:lpstr>
      <vt:lpstr>Суттєві зміни в майновому стані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Суттєві зміни в майновому стані</dc:title>
  <dc:creator>kor</dc:creator>
  <cp:lastModifiedBy>kor</cp:lastModifiedBy>
  <cp:revision>10</cp:revision>
  <cp:lastPrinted>2022-02-04T08:19:20Z</cp:lastPrinted>
  <dcterms:created xsi:type="dcterms:W3CDTF">2022-02-03T13:25:58Z</dcterms:created>
  <dcterms:modified xsi:type="dcterms:W3CDTF">2022-02-04T08:23:10Z</dcterms:modified>
</cp:coreProperties>
</file>